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67" r:id="rId4"/>
    <p:sldId id="258" r:id="rId5"/>
    <p:sldId id="259" r:id="rId6"/>
    <p:sldId id="268" r:id="rId7"/>
    <p:sldId id="260" r:id="rId8"/>
    <p:sldId id="261" r:id="rId9"/>
    <p:sldId id="269" r:id="rId10"/>
    <p:sldId id="270" r:id="rId11"/>
    <p:sldId id="262" r:id="rId12"/>
    <p:sldId id="263" r:id="rId13"/>
    <p:sldId id="264" r:id="rId14"/>
    <p:sldId id="271" r:id="rId15"/>
    <p:sldId id="272" r:id="rId16"/>
    <p:sldId id="273" r:id="rId17"/>
    <p:sldId id="265" r:id="rId18"/>
    <p:sldId id="266" r:id="rId19"/>
  </p:sldIdLst>
  <p:sldSz cx="9144000" cy="5143500" type="screen16x9"/>
  <p:notesSz cx="6858000" cy="9144000"/>
  <p:embeddedFontLst>
    <p:embeddedFont>
      <p:font typeface="Amatic SC" panose="020B0604020202020204" charset="-79"/>
      <p:regular r:id="rId21"/>
      <p:bold r:id="rId22"/>
    </p:embeddedFont>
    <p:embeddedFont>
      <p:font typeface="Comic Sans MS" panose="030F0702030302020204" pitchFamily="66" charset="0"/>
      <p:regular r:id="rId23"/>
      <p:bold r:id="rId24"/>
      <p:italic r:id="rId25"/>
      <p:boldItalic r:id="rId26"/>
    </p:embeddedFont>
    <p:embeddedFont>
      <p:font typeface="Nunito" panose="020B0604020202020204" charset="0"/>
      <p:regular r:id="rId27"/>
      <p:bold r:id="rId28"/>
      <p:italic r:id="rId29"/>
      <p:boldItalic r:id="rId30"/>
    </p:embeddedFont>
    <p:embeddedFont>
      <p:font typeface="Nunito ExtraBold" panose="020B0604020202020204" charset="0"/>
      <p:bold r:id="rId31"/>
      <p:boldItalic r:id="rId32"/>
    </p:embeddedFont>
    <p:embeddedFont>
      <p:font typeface="Nunito SemiBold" panose="020B0604020202020204" charset="0"/>
      <p:regular r:id="rId33"/>
      <p:bold r:id="rId34"/>
      <p:italic r:id="rId35"/>
      <p:boldItalic r:id="rId36"/>
    </p:embeddedFont>
    <p:embeddedFont>
      <p:font typeface="Source Code Pr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1C3E61-450D-4BDD-849B-0D07C55C0E3B}">
  <a:tblStyle styleId="{391C3E61-450D-4BDD-849B-0D07C55C0E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293539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64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0a156c4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0a156c4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83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0a156c4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0a156c4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12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0a156c4d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0a156c4d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988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0a156c4d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0a156c4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58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0a156c4d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0a156c4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62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0a156c4d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0a156c4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288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0a156c4d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0a156c4d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27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0a156c4d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0a156c4d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38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0a156c4d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0a156c4d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18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2fdf8825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2fdf8825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69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2fdf8825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2fdf8825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69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2fdf8825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2fdf8825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77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2fdf88252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2fdf8825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26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2fdf8825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2fdf8825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14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2fdf8825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2fdf8825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9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2fdf8825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2fdf8825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54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2fdf8825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2fdf8825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5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Genre Writing</a:t>
            </a:r>
            <a:endParaRPr dirty="0"/>
          </a:p>
        </p:txBody>
      </p:sp>
      <p:sp>
        <p:nvSpPr>
          <p:cNvPr id="57" name="Google Shape;57;p13"/>
          <p:cNvSpPr txBox="1">
            <a:spLocks noGrp="1"/>
          </p:cNvSpPr>
          <p:nvPr>
            <p:ph type="subTitle" idx="1"/>
          </p:nvPr>
        </p:nvSpPr>
        <p:spPr>
          <a:xfrm>
            <a:off x="311700" y="3592075"/>
            <a:ext cx="8520600" cy="125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Lesson Objectives: To identify different genres of writing; to recognise the components of genre writing in examples ready to use in our own work. </a:t>
            </a:r>
            <a:endParaRPr dirty="0"/>
          </a:p>
        </p:txBody>
      </p:sp>
      <p:pic>
        <p:nvPicPr>
          <p:cNvPr id="58" name="Google Shape;58;p13"/>
          <p:cNvPicPr preferRelativeResize="0"/>
          <p:nvPr/>
        </p:nvPicPr>
        <p:blipFill>
          <a:blip r:embed="rId3">
            <a:alphaModFix/>
          </a:blip>
          <a:stretch>
            <a:fillRect/>
          </a:stretch>
        </p:blipFill>
        <p:spPr>
          <a:xfrm rot="574360">
            <a:off x="6994145" y="277950"/>
            <a:ext cx="1951075" cy="1455175"/>
          </a:xfrm>
          <a:prstGeom prst="rect">
            <a:avLst/>
          </a:prstGeom>
          <a:noFill/>
          <a:ln>
            <a:noFill/>
          </a:ln>
        </p:spPr>
      </p:pic>
      <p:pic>
        <p:nvPicPr>
          <p:cNvPr id="59" name="Google Shape;59;p13"/>
          <p:cNvPicPr preferRelativeResize="0"/>
          <p:nvPr/>
        </p:nvPicPr>
        <p:blipFill rotWithShape="1">
          <a:blip r:embed="rId4">
            <a:alphaModFix/>
          </a:blip>
          <a:srcRect t="13747" b="18730"/>
          <a:stretch/>
        </p:blipFill>
        <p:spPr>
          <a:xfrm flipH="1">
            <a:off x="183275" y="1439625"/>
            <a:ext cx="2835750" cy="1914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262950" y="0"/>
            <a:ext cx="4881000" cy="5143500"/>
          </a:xfrm>
          <a:prstGeom prst="rect">
            <a:avLst/>
          </a:prstGeom>
          <a:solidFill>
            <a:srgbClr val="D9D9D9"/>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1200"/>
              </a:spcBef>
              <a:spcAft>
                <a:spcPts val="0"/>
              </a:spcAft>
              <a:buNone/>
            </a:pPr>
            <a:r>
              <a:rPr lang="en-GB" sz="1400" b="0" dirty="0">
                <a:solidFill>
                  <a:srgbClr val="000000"/>
                </a:solidFill>
                <a:latin typeface="Arial"/>
                <a:ea typeface="Arial"/>
                <a:cs typeface="Arial"/>
                <a:sym typeface="Arial"/>
              </a:rPr>
              <a:t>But </a:t>
            </a:r>
            <a:r>
              <a:rPr lang="en-GB" sz="1400" b="0" dirty="0">
                <a:solidFill>
                  <a:schemeClr val="accent1"/>
                </a:solidFill>
                <a:latin typeface="+mn-lt"/>
                <a:sym typeface="Arial"/>
              </a:rPr>
              <a:t>very early in the morning poor Ogilvy, who had seen the shooting star and who was persuaded that a meteorite lay somewhere on the common between </a:t>
            </a:r>
            <a:r>
              <a:rPr lang="en-GB" sz="1400" b="0" dirty="0" err="1">
                <a:solidFill>
                  <a:schemeClr val="accent1"/>
                </a:solidFill>
                <a:latin typeface="+mn-lt"/>
                <a:sym typeface="Arial"/>
              </a:rPr>
              <a:t>Horsell</a:t>
            </a:r>
            <a:r>
              <a:rPr lang="en-GB" sz="1400" b="0" dirty="0">
                <a:solidFill>
                  <a:schemeClr val="accent1"/>
                </a:solidFill>
                <a:latin typeface="+mn-lt"/>
                <a:sym typeface="Arial"/>
              </a:rPr>
              <a:t>, </a:t>
            </a:r>
            <a:r>
              <a:rPr lang="en-GB" sz="1400" b="0" dirty="0" err="1">
                <a:solidFill>
                  <a:schemeClr val="accent1"/>
                </a:solidFill>
                <a:latin typeface="+mn-lt"/>
                <a:sym typeface="Arial"/>
              </a:rPr>
              <a:t>Ottershaw</a:t>
            </a:r>
            <a:r>
              <a:rPr lang="en-GB" sz="1400" b="0" dirty="0">
                <a:solidFill>
                  <a:schemeClr val="accent1"/>
                </a:solidFill>
                <a:latin typeface="+mn-lt"/>
                <a:sym typeface="Arial"/>
              </a:rPr>
              <a:t>, and Woking, rose early with the idea of finding it. Find it he did, soon after dawn, and not far from the sand-pits. An enormous hole had been made by the impact of the projectile, and the sand and gravel had been flung violently in every direction over the heath, forming heaps visible a mile and a half away. The heather was on fire eastward, and a thin blue smoke rose against the dawn.</a:t>
            </a:r>
            <a:endParaRPr sz="1400" b="0" dirty="0">
              <a:solidFill>
                <a:schemeClr val="accent1"/>
              </a:solidFill>
              <a:latin typeface="+mn-lt"/>
              <a:sym typeface="Arial"/>
            </a:endParaRPr>
          </a:p>
          <a:p>
            <a:pPr marL="0" lvl="0" indent="0" algn="l" rtl="0">
              <a:lnSpc>
                <a:spcPct val="100000"/>
              </a:lnSpc>
              <a:spcBef>
                <a:spcPts val="1200"/>
              </a:spcBef>
              <a:spcAft>
                <a:spcPts val="600"/>
              </a:spcAft>
              <a:buNone/>
            </a:pPr>
            <a:r>
              <a:rPr lang="en-GB" sz="1400" b="0" dirty="0">
                <a:solidFill>
                  <a:schemeClr val="accent1"/>
                </a:solidFill>
                <a:latin typeface="+mn-lt"/>
                <a:sym typeface="Arial"/>
              </a:rPr>
              <a:t>The Thing itself lay almost entirely buried in sand, amidst the scattered splinters of a fir tree it had shivered to fragments in its descent. The uncovered part had the appearance of a huge cylinder, caked over and its outline softened by a thick scaly dun-coloured incrustation. It had a diameter of about thirty yards. He approached the mass, surprised at the size and more so at the shape, since most meteorites are rounded more or less completely. It was, however, still so hot from its flight through the air as to forbid his near approach. A stirring noise within its cylinder he ascribed to the unequal cooling of its surface; for at that time it had not occurred to him that it might </a:t>
            </a:r>
            <a:r>
              <a:rPr lang="en-GB" sz="1400" b="0" dirty="0">
                <a:solidFill>
                  <a:srgbClr val="000000"/>
                </a:solidFill>
                <a:latin typeface="Arial"/>
                <a:ea typeface="Arial"/>
                <a:cs typeface="Arial"/>
                <a:sym typeface="Arial"/>
              </a:rPr>
              <a:t>be hollow.</a:t>
            </a:r>
            <a:endParaRPr sz="1400" b="0" dirty="0">
              <a:solidFill>
                <a:srgbClr val="000000"/>
              </a:solidFill>
              <a:latin typeface="Arial"/>
              <a:ea typeface="Arial"/>
              <a:cs typeface="Arial"/>
              <a:sym typeface="Arial"/>
            </a:endParaRPr>
          </a:p>
        </p:txBody>
      </p:sp>
      <p:sp>
        <p:nvSpPr>
          <p:cNvPr id="133" name="Google Shape;133;p19"/>
          <p:cNvSpPr/>
          <p:nvPr/>
        </p:nvSpPr>
        <p:spPr>
          <a:xfrm>
            <a:off x="181700" y="68775"/>
            <a:ext cx="3923406" cy="510300"/>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00FF00"/>
                </a:solidFill>
                <a:latin typeface="+mj-lt"/>
              </a:rPr>
              <a:t>SCIENCE</a:t>
            </a:r>
            <a:r>
              <a:rPr b="0" i="0" dirty="0">
                <a:ln w="9525" cap="flat" cmpd="sng">
                  <a:solidFill>
                    <a:srgbClr val="0000FF"/>
                  </a:solidFill>
                  <a:prstDash val="solid"/>
                  <a:round/>
                  <a:headEnd type="none" w="sm" len="sm"/>
                  <a:tailEnd type="none" w="sm" len="sm"/>
                </a:ln>
                <a:solidFill>
                  <a:srgbClr val="00FF00"/>
                </a:solidFill>
                <a:latin typeface="Lobster"/>
              </a:rPr>
              <a:t> FICTION</a:t>
            </a:r>
          </a:p>
        </p:txBody>
      </p:sp>
      <p:sp>
        <p:nvSpPr>
          <p:cNvPr id="16" name="Rectangle 15"/>
          <p:cNvSpPr/>
          <p:nvPr/>
        </p:nvSpPr>
        <p:spPr>
          <a:xfrm>
            <a:off x="30824" y="975352"/>
            <a:ext cx="4161034" cy="2308324"/>
          </a:xfrm>
          <a:prstGeom prst="rect">
            <a:avLst/>
          </a:prstGeom>
          <a:ln>
            <a:solidFill>
              <a:srgbClr val="00FF00"/>
            </a:solidFill>
          </a:ln>
        </p:spPr>
        <p:style>
          <a:lnRef idx="3">
            <a:schemeClr val="lt1"/>
          </a:lnRef>
          <a:fillRef idx="1">
            <a:schemeClr val="dk1"/>
          </a:fillRef>
          <a:effectRef idx="1">
            <a:schemeClr val="dk1"/>
          </a:effectRef>
          <a:fontRef idx="minor">
            <a:schemeClr val="lt1"/>
          </a:fontRef>
        </p:style>
        <p:txBody>
          <a:bodyPr wrap="square">
            <a:spAutoFit/>
          </a:bodyPr>
          <a:lstStyle/>
          <a:p>
            <a:pPr marL="457200" lvl="0" indent="-355600">
              <a:buSzPts val="2000"/>
              <a:buChar char="●"/>
            </a:pPr>
            <a:r>
              <a:rPr lang="en-GB" sz="2000" dirty="0">
                <a:solidFill>
                  <a:schemeClr val="accent1"/>
                </a:solidFill>
              </a:rPr>
              <a:t>Can you identify </a:t>
            </a:r>
            <a:r>
              <a:rPr lang="en-GB" sz="2000" b="1" u="sng" dirty="0">
                <a:solidFill>
                  <a:schemeClr val="accent1"/>
                </a:solidFill>
              </a:rPr>
              <a:t>WHY</a:t>
            </a:r>
            <a:r>
              <a:rPr lang="en-GB" sz="2000" dirty="0">
                <a:solidFill>
                  <a:schemeClr val="accent1"/>
                </a:solidFill>
              </a:rPr>
              <a:t> this piece of writing is in the science fiction genre? </a:t>
            </a:r>
          </a:p>
          <a:p>
            <a:pPr marL="457200" lvl="0" indent="-355600">
              <a:buSzPts val="2000"/>
              <a:buChar char="●"/>
            </a:pPr>
            <a:r>
              <a:rPr lang="en-GB" sz="2000" dirty="0">
                <a:solidFill>
                  <a:schemeClr val="accent1"/>
                </a:solidFill>
              </a:rPr>
              <a:t>Think about:</a:t>
            </a:r>
          </a:p>
          <a:p>
            <a:pPr marL="914400" lvl="1" indent="-330200">
              <a:buSzPts val="1600"/>
              <a:buChar char="○"/>
            </a:pPr>
            <a:r>
              <a:rPr lang="en-GB" sz="1600" dirty="0">
                <a:solidFill>
                  <a:schemeClr val="accent1"/>
                </a:solidFill>
              </a:rPr>
              <a:t>Setting</a:t>
            </a:r>
          </a:p>
          <a:p>
            <a:pPr marL="914400" lvl="1" indent="-330200">
              <a:buSzPts val="1600"/>
              <a:buChar char="○"/>
            </a:pPr>
            <a:r>
              <a:rPr lang="en-GB" sz="1600" dirty="0">
                <a:solidFill>
                  <a:schemeClr val="accent1"/>
                </a:solidFill>
              </a:rPr>
              <a:t>Character(s)</a:t>
            </a:r>
          </a:p>
          <a:p>
            <a:pPr marL="914400" lvl="1" indent="-330200">
              <a:buSzPts val="1600"/>
              <a:buChar char="○"/>
            </a:pPr>
            <a:r>
              <a:rPr lang="en-GB" sz="1600" dirty="0">
                <a:solidFill>
                  <a:schemeClr val="accent1"/>
                </a:solidFill>
              </a:rPr>
              <a:t>Description</a:t>
            </a:r>
          </a:p>
          <a:p>
            <a:pPr marL="914400" lvl="1" indent="-330200">
              <a:buSzPts val="1600"/>
              <a:buChar char="○"/>
            </a:pPr>
            <a:r>
              <a:rPr lang="en-GB" sz="1600" dirty="0">
                <a:solidFill>
                  <a:schemeClr val="accent1"/>
                </a:solidFill>
              </a:rPr>
              <a:t>Language (the words used)</a:t>
            </a:r>
          </a:p>
        </p:txBody>
      </p:sp>
    </p:spTree>
    <p:extLst>
      <p:ext uri="{BB962C8B-B14F-4D97-AF65-F5344CB8AC3E}">
        <p14:creationId xmlns:p14="http://schemas.microsoft.com/office/powerpoint/2010/main" val="412600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262950" y="0"/>
            <a:ext cx="4881000" cy="5143500"/>
          </a:xfrm>
          <a:prstGeom prst="rect">
            <a:avLst/>
          </a:prstGeom>
          <a:solidFill>
            <a:srgbClr val="D9D9D9"/>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1200"/>
              </a:spcBef>
              <a:spcAft>
                <a:spcPts val="0"/>
              </a:spcAft>
              <a:buNone/>
            </a:pPr>
            <a:r>
              <a:rPr lang="en-GB" sz="1400" b="0">
                <a:solidFill>
                  <a:srgbClr val="000000"/>
                </a:solidFill>
                <a:latin typeface="Arial"/>
                <a:ea typeface="Arial"/>
                <a:cs typeface="Arial"/>
                <a:sym typeface="Arial"/>
              </a:rPr>
              <a:t>But very early in the morning poor Ogilvy, who had seen the </a:t>
            </a:r>
            <a:r>
              <a:rPr lang="en-GB" sz="1400" b="0">
                <a:solidFill>
                  <a:srgbClr val="000000"/>
                </a:solidFill>
                <a:highlight>
                  <a:srgbClr val="00FF00"/>
                </a:highlight>
                <a:latin typeface="Arial"/>
                <a:ea typeface="Arial"/>
                <a:cs typeface="Arial"/>
                <a:sym typeface="Arial"/>
              </a:rPr>
              <a:t>shooting star</a:t>
            </a:r>
            <a:r>
              <a:rPr lang="en-GB" sz="1400" b="0">
                <a:solidFill>
                  <a:srgbClr val="000000"/>
                </a:solidFill>
                <a:latin typeface="Arial"/>
                <a:ea typeface="Arial"/>
                <a:cs typeface="Arial"/>
                <a:sym typeface="Arial"/>
              </a:rPr>
              <a:t> and who was persuaded that a </a:t>
            </a:r>
            <a:r>
              <a:rPr lang="en-GB" sz="1400" b="0">
                <a:solidFill>
                  <a:srgbClr val="000000"/>
                </a:solidFill>
                <a:highlight>
                  <a:srgbClr val="00FF00"/>
                </a:highlight>
                <a:latin typeface="Arial"/>
                <a:ea typeface="Arial"/>
                <a:cs typeface="Arial"/>
                <a:sym typeface="Arial"/>
              </a:rPr>
              <a:t>meteorite </a:t>
            </a:r>
            <a:r>
              <a:rPr lang="en-GB" sz="1400" b="0">
                <a:solidFill>
                  <a:srgbClr val="000000"/>
                </a:solidFill>
                <a:latin typeface="Arial"/>
                <a:ea typeface="Arial"/>
                <a:cs typeface="Arial"/>
                <a:sym typeface="Arial"/>
              </a:rPr>
              <a:t>lay somewhere on the common between Horsell, Ottershaw, and Woking, rose early with the idea of finding it. Find it he did, soon after dawn, and not far from the sand-pits. </a:t>
            </a:r>
            <a:r>
              <a:rPr lang="en-GB" sz="1400" b="0">
                <a:solidFill>
                  <a:srgbClr val="000000"/>
                </a:solidFill>
                <a:highlight>
                  <a:srgbClr val="E69138"/>
                </a:highlight>
                <a:latin typeface="Arial"/>
                <a:ea typeface="Arial"/>
                <a:cs typeface="Arial"/>
                <a:sym typeface="Arial"/>
              </a:rPr>
              <a:t>An enormous hole had been made by the impact of the projectile, and the sand and gravel had been flung violently in every direction over the heath, forming heaps visible a mile and a half away.</a:t>
            </a:r>
            <a:r>
              <a:rPr lang="en-GB" sz="1400" b="0">
                <a:solidFill>
                  <a:srgbClr val="000000"/>
                </a:solidFill>
                <a:latin typeface="Arial"/>
                <a:ea typeface="Arial"/>
                <a:cs typeface="Arial"/>
                <a:sym typeface="Arial"/>
              </a:rPr>
              <a:t> The heather was on fire eastward, and a thin blue smoke rose against the dawn.</a:t>
            </a:r>
            <a:endParaRPr sz="1400" b="0">
              <a:solidFill>
                <a:srgbClr val="000000"/>
              </a:solidFill>
              <a:latin typeface="Arial"/>
              <a:ea typeface="Arial"/>
              <a:cs typeface="Arial"/>
              <a:sym typeface="Arial"/>
            </a:endParaRPr>
          </a:p>
          <a:p>
            <a:pPr marL="0" lvl="0" indent="0" algn="l" rtl="0">
              <a:lnSpc>
                <a:spcPct val="100000"/>
              </a:lnSpc>
              <a:spcBef>
                <a:spcPts val="1200"/>
              </a:spcBef>
              <a:spcAft>
                <a:spcPts val="600"/>
              </a:spcAft>
              <a:buNone/>
            </a:pPr>
            <a:r>
              <a:rPr lang="en-GB" sz="1400" b="0">
                <a:solidFill>
                  <a:srgbClr val="000000"/>
                </a:solidFill>
                <a:highlight>
                  <a:srgbClr val="E69138"/>
                </a:highlight>
                <a:latin typeface="Arial"/>
                <a:ea typeface="Arial"/>
                <a:cs typeface="Arial"/>
                <a:sym typeface="Arial"/>
              </a:rPr>
              <a:t>The Thing</a:t>
            </a:r>
            <a:r>
              <a:rPr lang="en-GB" sz="1400" b="0">
                <a:solidFill>
                  <a:srgbClr val="000000"/>
                </a:solidFill>
                <a:latin typeface="Arial"/>
                <a:ea typeface="Arial"/>
                <a:cs typeface="Arial"/>
                <a:sym typeface="Arial"/>
              </a:rPr>
              <a:t> itself lay almost entirely buried in sand, amidst the scattered splinters of a fir tree it had shivered to fragments in its descent. The uncovered part had the appearance of a huge cylinder, caked over and its outline softened by a </a:t>
            </a:r>
            <a:r>
              <a:rPr lang="en-GB" sz="1400" b="0">
                <a:solidFill>
                  <a:srgbClr val="000000"/>
                </a:solidFill>
                <a:highlight>
                  <a:srgbClr val="00FFFF"/>
                </a:highlight>
                <a:latin typeface="Arial"/>
                <a:ea typeface="Arial"/>
                <a:cs typeface="Arial"/>
                <a:sym typeface="Arial"/>
              </a:rPr>
              <a:t>thick scaly dun-coloured incrustation</a:t>
            </a:r>
            <a:r>
              <a:rPr lang="en-GB" sz="1400" b="0">
                <a:solidFill>
                  <a:srgbClr val="000000"/>
                </a:solidFill>
                <a:latin typeface="Arial"/>
                <a:ea typeface="Arial"/>
                <a:cs typeface="Arial"/>
                <a:sym typeface="Arial"/>
              </a:rPr>
              <a:t>. It had a diameter of about thirty yards. He approached the mass, surprised at the size and more so at the shape, since most meteorites are rounded more or less completely. It was, however, still so hot from its flight through the air as to forbid his near approach. </a:t>
            </a:r>
            <a:r>
              <a:rPr lang="en-GB" sz="1400" b="0">
                <a:solidFill>
                  <a:srgbClr val="000000"/>
                </a:solidFill>
                <a:highlight>
                  <a:srgbClr val="FF00FF"/>
                </a:highlight>
                <a:latin typeface="Arial"/>
                <a:ea typeface="Arial"/>
                <a:cs typeface="Arial"/>
                <a:sym typeface="Arial"/>
              </a:rPr>
              <a:t>A stirring noise within its cylinder</a:t>
            </a:r>
            <a:r>
              <a:rPr lang="en-GB" sz="1400" b="0">
                <a:solidFill>
                  <a:srgbClr val="000000"/>
                </a:solidFill>
                <a:latin typeface="Arial"/>
                <a:ea typeface="Arial"/>
                <a:cs typeface="Arial"/>
                <a:sym typeface="Arial"/>
              </a:rPr>
              <a:t> he ascribed to the unequal cooling of its surface; for at that time it had not occurred to him that it might be hollow.</a:t>
            </a:r>
            <a:endParaRPr sz="1400" b="0">
              <a:solidFill>
                <a:srgbClr val="000000"/>
              </a:solidFill>
              <a:latin typeface="Arial"/>
              <a:ea typeface="Arial"/>
              <a:cs typeface="Arial"/>
              <a:sym typeface="Arial"/>
            </a:endParaRPr>
          </a:p>
        </p:txBody>
      </p:sp>
      <p:sp>
        <p:nvSpPr>
          <p:cNvPr id="133" name="Google Shape;133;p19"/>
          <p:cNvSpPr/>
          <p:nvPr/>
        </p:nvSpPr>
        <p:spPr>
          <a:xfrm>
            <a:off x="181700" y="68775"/>
            <a:ext cx="3923406" cy="510300"/>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00FF00"/>
                </a:solidFill>
                <a:latin typeface="+mj-lt"/>
              </a:rPr>
              <a:t>SCIENCE FICTION</a:t>
            </a:r>
          </a:p>
        </p:txBody>
      </p:sp>
      <p:sp>
        <p:nvSpPr>
          <p:cNvPr id="134" name="Google Shape;134;p19"/>
          <p:cNvSpPr txBox="1"/>
          <p:nvPr/>
        </p:nvSpPr>
        <p:spPr>
          <a:xfrm>
            <a:off x="83925" y="729500"/>
            <a:ext cx="2641500" cy="561900"/>
          </a:xfrm>
          <a:prstGeom prst="rect">
            <a:avLst/>
          </a:prstGeom>
          <a:solidFill>
            <a:srgbClr val="00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Space vocabulary: immediately tells us that this is otherworldly.</a:t>
            </a:r>
            <a:endParaRPr sz="1300">
              <a:latin typeface="Nunito"/>
              <a:ea typeface="Nunito"/>
              <a:cs typeface="Nunito"/>
              <a:sym typeface="Nunito"/>
            </a:endParaRPr>
          </a:p>
        </p:txBody>
      </p:sp>
      <p:sp>
        <p:nvSpPr>
          <p:cNvPr id="135" name="Google Shape;135;p19"/>
          <p:cNvSpPr txBox="1"/>
          <p:nvPr/>
        </p:nvSpPr>
        <p:spPr>
          <a:xfrm>
            <a:off x="83925" y="1420352"/>
            <a:ext cx="3368400" cy="1350300"/>
          </a:xfrm>
          <a:prstGeom prst="rect">
            <a:avLst/>
          </a:prstGeom>
          <a:solidFill>
            <a:srgbClr val="E69138"/>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This section describes the enormous power of the object. The fact it has sent ‘sand and gravel’ miles away shows how heavy it is. It is also described as a ‘projectile’ and a ‘Thing’ suggesting we don’t know what the object actually is. </a:t>
            </a:r>
            <a:endParaRPr sz="1300">
              <a:latin typeface="Nunito"/>
              <a:ea typeface="Nunito"/>
              <a:cs typeface="Nunito"/>
              <a:sym typeface="Nunito"/>
            </a:endParaRPr>
          </a:p>
        </p:txBody>
      </p:sp>
      <p:sp>
        <p:nvSpPr>
          <p:cNvPr id="136" name="Google Shape;136;p19"/>
          <p:cNvSpPr txBox="1"/>
          <p:nvPr/>
        </p:nvSpPr>
        <p:spPr>
          <a:xfrm>
            <a:off x="111825" y="4046225"/>
            <a:ext cx="2767500" cy="951300"/>
          </a:xfrm>
          <a:prstGeom prst="rect">
            <a:avLst/>
          </a:prstGeom>
          <a:solidFill>
            <a:srgbClr val="FF00FF"/>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Strange noise from within the object makes it seem even more otherworldly; supposed to disturb us and make us feel tense. </a:t>
            </a:r>
            <a:endParaRPr sz="1300">
              <a:latin typeface="Nunito"/>
              <a:ea typeface="Nunito"/>
              <a:cs typeface="Nunito"/>
              <a:sym typeface="Nunito"/>
            </a:endParaRPr>
          </a:p>
        </p:txBody>
      </p:sp>
      <p:sp>
        <p:nvSpPr>
          <p:cNvPr id="137" name="Google Shape;137;p19"/>
          <p:cNvSpPr txBox="1"/>
          <p:nvPr/>
        </p:nvSpPr>
        <p:spPr>
          <a:xfrm>
            <a:off x="35025" y="3057150"/>
            <a:ext cx="3291600" cy="778800"/>
          </a:xfrm>
          <a:prstGeom prst="rect">
            <a:avLst/>
          </a:prstGeom>
          <a:solidFill>
            <a:srgbClr val="00FFFF"/>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Triple adjectives: the object doesn’t seem from earth. It is unusual to describe something from space as ‘scaly’. </a:t>
            </a:r>
            <a:endParaRPr sz="1300">
              <a:latin typeface="Nunito"/>
              <a:ea typeface="Nunito"/>
              <a:cs typeface="Nunito"/>
              <a:sym typeface="Nunito"/>
            </a:endParaRPr>
          </a:p>
        </p:txBody>
      </p:sp>
      <p:cxnSp>
        <p:nvCxnSpPr>
          <p:cNvPr id="138" name="Google Shape;138;p19"/>
          <p:cNvCxnSpPr>
            <a:stCxn id="134" idx="3"/>
          </p:cNvCxnSpPr>
          <p:nvPr/>
        </p:nvCxnSpPr>
        <p:spPr>
          <a:xfrm rot="10800000" flipH="1">
            <a:off x="2725425" y="573050"/>
            <a:ext cx="1900800" cy="437400"/>
          </a:xfrm>
          <a:prstGeom prst="straightConnector1">
            <a:avLst/>
          </a:prstGeom>
          <a:noFill/>
          <a:ln w="28575" cap="flat" cmpd="sng">
            <a:solidFill>
              <a:srgbClr val="000000"/>
            </a:solidFill>
            <a:prstDash val="solid"/>
            <a:round/>
            <a:headEnd type="none" w="med" len="med"/>
            <a:tailEnd type="triangle" w="med" len="med"/>
          </a:ln>
        </p:spPr>
      </p:cxnSp>
      <p:cxnSp>
        <p:nvCxnSpPr>
          <p:cNvPr id="139" name="Google Shape;139;p19"/>
          <p:cNvCxnSpPr>
            <a:stCxn id="134" idx="3"/>
          </p:cNvCxnSpPr>
          <p:nvPr/>
        </p:nvCxnSpPr>
        <p:spPr>
          <a:xfrm rot="10800000" flipH="1">
            <a:off x="2725425" y="600950"/>
            <a:ext cx="5409000" cy="409500"/>
          </a:xfrm>
          <a:prstGeom prst="straightConnector1">
            <a:avLst/>
          </a:prstGeom>
          <a:noFill/>
          <a:ln w="28575" cap="flat" cmpd="sng">
            <a:solidFill>
              <a:srgbClr val="000000"/>
            </a:solidFill>
            <a:prstDash val="solid"/>
            <a:round/>
            <a:headEnd type="none" w="med" len="med"/>
            <a:tailEnd type="triangle" w="med" len="med"/>
          </a:ln>
        </p:spPr>
      </p:cxnSp>
      <p:cxnSp>
        <p:nvCxnSpPr>
          <p:cNvPr id="140" name="Google Shape;140;p19"/>
          <p:cNvCxnSpPr>
            <a:stCxn id="135" idx="3"/>
          </p:cNvCxnSpPr>
          <p:nvPr/>
        </p:nvCxnSpPr>
        <p:spPr>
          <a:xfrm rot="10800000" flipH="1">
            <a:off x="3452325" y="1928702"/>
            <a:ext cx="838500" cy="166800"/>
          </a:xfrm>
          <a:prstGeom prst="straightConnector1">
            <a:avLst/>
          </a:prstGeom>
          <a:noFill/>
          <a:ln w="28575" cap="flat" cmpd="sng">
            <a:solidFill>
              <a:srgbClr val="000000"/>
            </a:solidFill>
            <a:prstDash val="solid"/>
            <a:round/>
            <a:headEnd type="none" w="med" len="med"/>
            <a:tailEnd type="triangle" w="med" len="med"/>
          </a:ln>
        </p:spPr>
      </p:cxnSp>
      <p:cxnSp>
        <p:nvCxnSpPr>
          <p:cNvPr id="141" name="Google Shape;141;p19"/>
          <p:cNvCxnSpPr>
            <a:stCxn id="136" idx="3"/>
          </p:cNvCxnSpPr>
          <p:nvPr/>
        </p:nvCxnSpPr>
        <p:spPr>
          <a:xfrm>
            <a:off x="2879325" y="4521875"/>
            <a:ext cx="3424200" cy="48600"/>
          </a:xfrm>
          <a:prstGeom prst="straightConnector1">
            <a:avLst/>
          </a:prstGeom>
          <a:noFill/>
          <a:ln w="28575" cap="flat" cmpd="sng">
            <a:solidFill>
              <a:srgbClr val="000000"/>
            </a:solidFill>
            <a:prstDash val="solid"/>
            <a:round/>
            <a:headEnd type="none" w="med" len="med"/>
            <a:tailEnd type="triangle" w="med" len="med"/>
          </a:ln>
        </p:spPr>
      </p:cxnSp>
      <p:cxnSp>
        <p:nvCxnSpPr>
          <p:cNvPr id="142" name="Google Shape;142;p19"/>
          <p:cNvCxnSpPr>
            <a:stCxn id="137" idx="3"/>
          </p:cNvCxnSpPr>
          <p:nvPr/>
        </p:nvCxnSpPr>
        <p:spPr>
          <a:xfrm>
            <a:off x="3326625" y="3446550"/>
            <a:ext cx="2110500" cy="61800"/>
          </a:xfrm>
          <a:prstGeom prst="straightConnector1">
            <a:avLst/>
          </a:prstGeom>
          <a:noFill/>
          <a:ln w="28575" cap="flat" cmpd="sng">
            <a:solidFill>
              <a:srgbClr val="000000"/>
            </a:solidFill>
            <a:prstDash val="solid"/>
            <a:round/>
            <a:headEnd type="none" w="med" len="med"/>
            <a:tailEnd type="triangle" w="med" len="med"/>
          </a:ln>
        </p:spPr>
      </p:cxnSp>
      <p:cxnSp>
        <p:nvCxnSpPr>
          <p:cNvPr id="143" name="Google Shape;143;p19"/>
          <p:cNvCxnSpPr>
            <a:stCxn id="135" idx="3"/>
            <a:endCxn id="132" idx="1"/>
          </p:cNvCxnSpPr>
          <p:nvPr/>
        </p:nvCxnSpPr>
        <p:spPr>
          <a:xfrm>
            <a:off x="3452325" y="2095502"/>
            <a:ext cx="810600" cy="4761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1000"/>
                                        <p:tgtEl>
                                          <p:spTgt spid="1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5"/>
                                        </p:tgtEl>
                                        <p:attrNameLst>
                                          <p:attrName>style.visibility</p:attrName>
                                        </p:attrNameLst>
                                      </p:cBhvr>
                                      <p:to>
                                        <p:strVal val="visible"/>
                                      </p:to>
                                    </p:set>
                                    <p:animEffect transition="in" filter="fade">
                                      <p:cBhvr>
                                        <p:cTn id="18" dur="1000"/>
                                        <p:tgtEl>
                                          <p:spTgt spid="135"/>
                                        </p:tgtEl>
                                      </p:cBhvr>
                                    </p:animEffect>
                                  </p:childTnLst>
                                </p:cTn>
                              </p:par>
                              <p:par>
                                <p:cTn id="19" presetID="10" presetClass="entr" presetSubtype="0" fill="hold" nodeType="withEffect">
                                  <p:stCondLst>
                                    <p:cond delay="0"/>
                                  </p:stCondLst>
                                  <p:childTnLst>
                                    <p:set>
                                      <p:cBhvr>
                                        <p:cTn id="20" dur="1" fill="hold">
                                          <p:stCondLst>
                                            <p:cond delay="0"/>
                                          </p:stCondLst>
                                        </p:cTn>
                                        <p:tgtEl>
                                          <p:spTgt spid="140"/>
                                        </p:tgtEl>
                                        <p:attrNameLst>
                                          <p:attrName>style.visibility</p:attrName>
                                        </p:attrNameLst>
                                      </p:cBhvr>
                                      <p:to>
                                        <p:strVal val="visible"/>
                                      </p:to>
                                    </p:set>
                                    <p:animEffect transition="in" filter="fade">
                                      <p:cBhvr>
                                        <p:cTn id="21" dur="1000"/>
                                        <p:tgtEl>
                                          <p:spTgt spid="140"/>
                                        </p:tgtEl>
                                      </p:cBhvr>
                                    </p:animEffect>
                                  </p:childTnLst>
                                </p:cTn>
                              </p:par>
                              <p:par>
                                <p:cTn id="22" presetID="10" presetClass="entr" presetSubtype="0" fill="hold" nodeType="with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fade">
                                      <p:cBhvr>
                                        <p:cTn id="24" dur="1000"/>
                                        <p:tgtEl>
                                          <p:spTgt spid="1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1000"/>
                                        <p:tgtEl>
                                          <p:spTgt spid="137"/>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1000"/>
                                        <p:tgtEl>
                                          <p:spTgt spid="136"/>
                                        </p:tgtEl>
                                      </p:cBhvr>
                                    </p:animEffect>
                                  </p:childTnLst>
                                </p:cTn>
                              </p:par>
                              <p:par>
                                <p:cTn id="38" presetID="10" presetClass="entr" presetSubtype="0" fill="hold" nodeType="with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fade">
                                      <p:cBhvr>
                                        <p:cTn id="40"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251525" y="615000"/>
            <a:ext cx="4045200" cy="12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u="sng" dirty="0"/>
              <a:t>ACTIVITY 2</a:t>
            </a:r>
            <a:endParaRPr sz="6000" u="sng" dirty="0"/>
          </a:p>
        </p:txBody>
      </p:sp>
      <p:sp>
        <p:nvSpPr>
          <p:cNvPr id="149" name="Google Shape;149;p20"/>
          <p:cNvSpPr txBox="1">
            <a:spLocks noGrp="1"/>
          </p:cNvSpPr>
          <p:nvPr>
            <p:ph type="body" idx="2"/>
          </p:nvPr>
        </p:nvSpPr>
        <p:spPr>
          <a:xfrm>
            <a:off x="4731300" y="270750"/>
            <a:ext cx="4227900" cy="41484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Char char="●"/>
            </a:pPr>
            <a:r>
              <a:rPr lang="en-GB" sz="2000" dirty="0"/>
              <a:t>There are going to be 2 vocabulary activities on the next slides. </a:t>
            </a:r>
            <a:endParaRPr sz="2000" dirty="0"/>
          </a:p>
          <a:p>
            <a:pPr marL="457200" lvl="0" indent="-355600" algn="l" rtl="0">
              <a:spcBef>
                <a:spcPts val="0"/>
              </a:spcBef>
              <a:spcAft>
                <a:spcPts val="0"/>
              </a:spcAft>
              <a:buSzPts val="2000"/>
              <a:buChar char="●"/>
            </a:pPr>
            <a:r>
              <a:rPr lang="en-GB" sz="2000" dirty="0"/>
              <a:t>You might choose to do just 1 or both of them depending on how confident you feel. </a:t>
            </a:r>
            <a:endParaRPr sz="1600" dirty="0"/>
          </a:p>
        </p:txBody>
      </p:sp>
      <p:pic>
        <p:nvPicPr>
          <p:cNvPr id="150" name="Google Shape;150;p20"/>
          <p:cNvPicPr preferRelativeResize="0"/>
          <p:nvPr/>
        </p:nvPicPr>
        <p:blipFill>
          <a:blip r:embed="rId3">
            <a:alphaModFix/>
          </a:blip>
          <a:stretch>
            <a:fillRect/>
          </a:stretch>
        </p:blipFill>
        <p:spPr>
          <a:xfrm>
            <a:off x="76200" y="1827300"/>
            <a:ext cx="4426499" cy="2620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0" y="0"/>
            <a:ext cx="9144000" cy="6291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GB" sz="1500" b="0" dirty="0">
                <a:latin typeface="Nunito"/>
                <a:ea typeface="Nunito"/>
                <a:cs typeface="Nunito"/>
                <a:sym typeface="Nunito"/>
              </a:rPr>
              <a:t>2a) You are going to create a series of vocabulary clouds. Look at the first example and then have a go at creating your own using a word from the ‘Vocabulary Vault’.</a:t>
            </a:r>
            <a:endParaRPr sz="1500" b="0" dirty="0">
              <a:latin typeface="Nunito"/>
              <a:ea typeface="Nunito"/>
              <a:cs typeface="Nunito"/>
              <a:sym typeface="Nunito"/>
            </a:endParaRPr>
          </a:p>
        </p:txBody>
      </p:sp>
      <p:sp>
        <p:nvSpPr>
          <p:cNvPr id="156" name="Google Shape;156;p21"/>
          <p:cNvSpPr txBox="1"/>
          <p:nvPr/>
        </p:nvSpPr>
        <p:spPr>
          <a:xfrm>
            <a:off x="448850" y="1502600"/>
            <a:ext cx="10344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Nunito"/>
                <a:ea typeface="Nunito"/>
                <a:cs typeface="Nunito"/>
                <a:sym typeface="Nunito"/>
              </a:rPr>
              <a:t>Horrible</a:t>
            </a:r>
            <a:endParaRPr sz="1800">
              <a:latin typeface="Nunito"/>
              <a:ea typeface="Nunito"/>
              <a:cs typeface="Nunito"/>
              <a:sym typeface="Nunito"/>
            </a:endParaRPr>
          </a:p>
        </p:txBody>
      </p:sp>
      <p:sp>
        <p:nvSpPr>
          <p:cNvPr id="157" name="Google Shape;157;p21"/>
          <p:cNvSpPr txBox="1"/>
          <p:nvPr/>
        </p:nvSpPr>
        <p:spPr>
          <a:xfrm>
            <a:off x="1796775" y="800300"/>
            <a:ext cx="13836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Nunito"/>
                <a:ea typeface="Nunito"/>
                <a:cs typeface="Nunito"/>
                <a:sym typeface="Nunito"/>
              </a:rPr>
              <a:t>Disastrous </a:t>
            </a:r>
            <a:endParaRPr sz="1800">
              <a:latin typeface="Nunito"/>
              <a:ea typeface="Nunito"/>
              <a:cs typeface="Nunito"/>
              <a:sym typeface="Nunito"/>
            </a:endParaRPr>
          </a:p>
        </p:txBody>
      </p:sp>
      <p:sp>
        <p:nvSpPr>
          <p:cNvPr id="158" name="Google Shape;158;p21"/>
          <p:cNvSpPr txBox="1"/>
          <p:nvPr/>
        </p:nvSpPr>
        <p:spPr>
          <a:xfrm>
            <a:off x="3871700" y="1984425"/>
            <a:ext cx="11169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Nunito"/>
                <a:ea typeface="Nunito"/>
                <a:cs typeface="Nunito"/>
                <a:sym typeface="Nunito"/>
              </a:rPr>
              <a:t>Terrible</a:t>
            </a:r>
            <a:endParaRPr sz="1800">
              <a:latin typeface="Nunito"/>
              <a:ea typeface="Nunito"/>
              <a:cs typeface="Nunito"/>
              <a:sym typeface="Nunito"/>
            </a:endParaRPr>
          </a:p>
        </p:txBody>
      </p:sp>
      <p:sp>
        <p:nvSpPr>
          <p:cNvPr id="159" name="Google Shape;159;p21"/>
          <p:cNvSpPr txBox="1"/>
          <p:nvPr/>
        </p:nvSpPr>
        <p:spPr>
          <a:xfrm>
            <a:off x="3606075" y="3391475"/>
            <a:ext cx="12720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Nunito"/>
                <a:ea typeface="Nunito"/>
                <a:cs typeface="Nunito"/>
                <a:sym typeface="Nunito"/>
              </a:rPr>
              <a:t>Diabolical</a:t>
            </a:r>
            <a:endParaRPr sz="1800">
              <a:latin typeface="Nunito"/>
              <a:ea typeface="Nunito"/>
              <a:cs typeface="Nunito"/>
              <a:sym typeface="Nunito"/>
            </a:endParaRPr>
          </a:p>
        </p:txBody>
      </p:sp>
      <p:sp>
        <p:nvSpPr>
          <p:cNvPr id="160" name="Google Shape;160;p21"/>
          <p:cNvSpPr txBox="1"/>
          <p:nvPr/>
        </p:nvSpPr>
        <p:spPr>
          <a:xfrm>
            <a:off x="1796775" y="4003350"/>
            <a:ext cx="13836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Nunito"/>
                <a:ea typeface="Nunito"/>
                <a:cs typeface="Nunito"/>
                <a:sym typeface="Nunito"/>
              </a:rPr>
              <a:t>Appalling</a:t>
            </a:r>
            <a:endParaRPr sz="1800">
              <a:latin typeface="Nunito"/>
              <a:ea typeface="Nunito"/>
              <a:cs typeface="Nunito"/>
              <a:sym typeface="Nunito"/>
            </a:endParaRPr>
          </a:p>
        </p:txBody>
      </p:sp>
      <p:sp>
        <p:nvSpPr>
          <p:cNvPr id="161" name="Google Shape;161;p21"/>
          <p:cNvSpPr txBox="1"/>
          <p:nvPr/>
        </p:nvSpPr>
        <p:spPr>
          <a:xfrm>
            <a:off x="765650" y="3200600"/>
            <a:ext cx="7176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Nunito"/>
                <a:ea typeface="Nunito"/>
                <a:cs typeface="Nunito"/>
                <a:sym typeface="Nunito"/>
              </a:rPr>
              <a:t>Grim</a:t>
            </a:r>
            <a:endParaRPr sz="1800">
              <a:latin typeface="Nunito"/>
              <a:ea typeface="Nunito"/>
              <a:cs typeface="Nunito"/>
              <a:sym typeface="Nunito"/>
            </a:endParaRPr>
          </a:p>
        </p:txBody>
      </p:sp>
      <p:cxnSp>
        <p:nvCxnSpPr>
          <p:cNvPr id="162" name="Google Shape;162;p21"/>
          <p:cNvCxnSpPr>
            <a:stCxn id="163" idx="0"/>
            <a:endCxn id="157" idx="2"/>
          </p:cNvCxnSpPr>
          <p:nvPr/>
        </p:nvCxnSpPr>
        <p:spPr>
          <a:xfrm rot="10800000">
            <a:off x="2488575" y="1205500"/>
            <a:ext cx="0" cy="1100700"/>
          </a:xfrm>
          <a:prstGeom prst="straightConnector1">
            <a:avLst/>
          </a:prstGeom>
          <a:noFill/>
          <a:ln w="28575" cap="flat" cmpd="sng">
            <a:solidFill>
              <a:schemeClr val="dk2"/>
            </a:solidFill>
            <a:prstDash val="solid"/>
            <a:round/>
            <a:headEnd type="none" w="med" len="med"/>
            <a:tailEnd type="triangle" w="med" len="med"/>
          </a:ln>
        </p:spPr>
      </p:cxnSp>
      <p:sp>
        <p:nvSpPr>
          <p:cNvPr id="163" name="Google Shape;163;p21"/>
          <p:cNvSpPr/>
          <p:nvPr/>
        </p:nvSpPr>
        <p:spPr>
          <a:xfrm>
            <a:off x="1914825" y="2306200"/>
            <a:ext cx="1147500" cy="9504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u="sng">
                <a:latin typeface="Nunito ExtraBold"/>
                <a:ea typeface="Nunito ExtraBold"/>
                <a:cs typeface="Nunito ExtraBold"/>
                <a:sym typeface="Nunito ExtraBold"/>
              </a:rPr>
              <a:t>Bad</a:t>
            </a:r>
            <a:endParaRPr sz="2400" u="sng">
              <a:latin typeface="Nunito ExtraBold"/>
              <a:ea typeface="Nunito ExtraBold"/>
              <a:cs typeface="Nunito ExtraBold"/>
              <a:sym typeface="Nunito ExtraBold"/>
            </a:endParaRPr>
          </a:p>
        </p:txBody>
      </p:sp>
      <p:cxnSp>
        <p:nvCxnSpPr>
          <p:cNvPr id="164" name="Google Shape;164;p21"/>
          <p:cNvCxnSpPr>
            <a:stCxn id="163" idx="7"/>
            <a:endCxn id="158" idx="1"/>
          </p:cNvCxnSpPr>
          <p:nvPr/>
        </p:nvCxnSpPr>
        <p:spPr>
          <a:xfrm rot="10800000" flipH="1">
            <a:off x="2894278" y="2187083"/>
            <a:ext cx="977400" cy="258300"/>
          </a:xfrm>
          <a:prstGeom prst="straightConnector1">
            <a:avLst/>
          </a:prstGeom>
          <a:noFill/>
          <a:ln w="28575" cap="flat" cmpd="sng">
            <a:solidFill>
              <a:schemeClr val="dk2"/>
            </a:solidFill>
            <a:prstDash val="solid"/>
            <a:round/>
            <a:headEnd type="none" w="med" len="med"/>
            <a:tailEnd type="triangle" w="med" len="med"/>
          </a:ln>
        </p:spPr>
      </p:cxnSp>
      <p:cxnSp>
        <p:nvCxnSpPr>
          <p:cNvPr id="165" name="Google Shape;165;p21"/>
          <p:cNvCxnSpPr>
            <a:stCxn id="163" idx="6"/>
            <a:endCxn id="159" idx="0"/>
          </p:cNvCxnSpPr>
          <p:nvPr/>
        </p:nvCxnSpPr>
        <p:spPr>
          <a:xfrm>
            <a:off x="3062325" y="2781400"/>
            <a:ext cx="1179900" cy="610200"/>
          </a:xfrm>
          <a:prstGeom prst="straightConnector1">
            <a:avLst/>
          </a:prstGeom>
          <a:noFill/>
          <a:ln w="28575" cap="flat" cmpd="sng">
            <a:solidFill>
              <a:schemeClr val="dk2"/>
            </a:solidFill>
            <a:prstDash val="solid"/>
            <a:round/>
            <a:headEnd type="none" w="med" len="med"/>
            <a:tailEnd type="triangle" w="med" len="med"/>
          </a:ln>
        </p:spPr>
      </p:cxnSp>
      <p:cxnSp>
        <p:nvCxnSpPr>
          <p:cNvPr id="166" name="Google Shape;166;p21"/>
          <p:cNvCxnSpPr>
            <a:stCxn id="163" idx="1"/>
            <a:endCxn id="156" idx="2"/>
          </p:cNvCxnSpPr>
          <p:nvPr/>
        </p:nvCxnSpPr>
        <p:spPr>
          <a:xfrm rot="10800000">
            <a:off x="965972" y="1907783"/>
            <a:ext cx="1116900" cy="537600"/>
          </a:xfrm>
          <a:prstGeom prst="straightConnector1">
            <a:avLst/>
          </a:prstGeom>
          <a:noFill/>
          <a:ln w="28575" cap="flat" cmpd="sng">
            <a:solidFill>
              <a:schemeClr val="dk2"/>
            </a:solidFill>
            <a:prstDash val="solid"/>
            <a:round/>
            <a:headEnd type="none" w="med" len="med"/>
            <a:tailEnd type="triangle" w="med" len="med"/>
          </a:ln>
        </p:spPr>
      </p:cxnSp>
      <p:cxnSp>
        <p:nvCxnSpPr>
          <p:cNvPr id="167" name="Google Shape;167;p21"/>
          <p:cNvCxnSpPr>
            <a:stCxn id="163" idx="2"/>
            <a:endCxn id="161" idx="0"/>
          </p:cNvCxnSpPr>
          <p:nvPr/>
        </p:nvCxnSpPr>
        <p:spPr>
          <a:xfrm flipH="1">
            <a:off x="1124325" y="2781400"/>
            <a:ext cx="790500" cy="419100"/>
          </a:xfrm>
          <a:prstGeom prst="straightConnector1">
            <a:avLst/>
          </a:prstGeom>
          <a:noFill/>
          <a:ln w="28575" cap="flat" cmpd="sng">
            <a:solidFill>
              <a:schemeClr val="dk2"/>
            </a:solidFill>
            <a:prstDash val="solid"/>
            <a:round/>
            <a:headEnd type="none" w="med" len="med"/>
            <a:tailEnd type="triangle" w="med" len="med"/>
          </a:ln>
        </p:spPr>
      </p:cxnSp>
      <p:cxnSp>
        <p:nvCxnSpPr>
          <p:cNvPr id="168" name="Google Shape;168;p21"/>
          <p:cNvCxnSpPr>
            <a:stCxn id="163" idx="4"/>
            <a:endCxn id="160" idx="0"/>
          </p:cNvCxnSpPr>
          <p:nvPr/>
        </p:nvCxnSpPr>
        <p:spPr>
          <a:xfrm>
            <a:off x="2488575" y="3256600"/>
            <a:ext cx="0" cy="746700"/>
          </a:xfrm>
          <a:prstGeom prst="straightConnector1">
            <a:avLst/>
          </a:prstGeom>
          <a:noFill/>
          <a:ln w="28575" cap="flat" cmpd="sng">
            <a:solidFill>
              <a:schemeClr val="dk2"/>
            </a:solidFill>
            <a:prstDash val="solid"/>
            <a:round/>
            <a:headEnd type="none" w="med" len="med"/>
            <a:tailEnd type="triangle" w="med" len="med"/>
          </a:ln>
        </p:spPr>
      </p:cxnSp>
      <p:sp>
        <p:nvSpPr>
          <p:cNvPr id="169" name="Google Shape;169;p21"/>
          <p:cNvSpPr txBox="1"/>
          <p:nvPr/>
        </p:nvSpPr>
        <p:spPr>
          <a:xfrm>
            <a:off x="5884275" y="1048275"/>
            <a:ext cx="2907300" cy="3360300"/>
          </a:xfrm>
          <a:prstGeom prst="rect">
            <a:avLst/>
          </a:prstGeom>
          <a:noFill/>
          <a:ln w="3810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800" b="1" u="sng">
                <a:latin typeface="Nunito"/>
                <a:ea typeface="Nunito"/>
                <a:cs typeface="Nunito"/>
                <a:sym typeface="Nunito"/>
              </a:rPr>
              <a:t>Vocabulary Vault</a:t>
            </a:r>
            <a:endParaRPr sz="1800" b="1" u="sng">
              <a:latin typeface="Nunito"/>
              <a:ea typeface="Nunito"/>
              <a:cs typeface="Nunito"/>
              <a:sym typeface="Nunito"/>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Scary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Happy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Strange</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Evil</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Angry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Red</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Dark</a:t>
            </a:r>
            <a:endParaRPr sz="1600">
              <a:latin typeface="Nunito SemiBold"/>
              <a:ea typeface="Nunito SemiBold"/>
              <a:cs typeface="Nunito SemiBold"/>
              <a:sym typeface="Nunito SemiBold"/>
            </a:endParaRPr>
          </a:p>
        </p:txBody>
      </p:sp>
      <p:pic>
        <p:nvPicPr>
          <p:cNvPr id="170" name="Google Shape;170;p21"/>
          <p:cNvPicPr preferRelativeResize="0"/>
          <p:nvPr/>
        </p:nvPicPr>
        <p:blipFill>
          <a:blip r:embed="rId3">
            <a:alphaModFix/>
          </a:blip>
          <a:stretch>
            <a:fillRect/>
          </a:stretch>
        </p:blipFill>
        <p:spPr>
          <a:xfrm>
            <a:off x="7181625" y="3391474"/>
            <a:ext cx="1714603" cy="1605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1000"/>
                                        <p:tgtEl>
                                          <p:spTgt spid="164"/>
                                        </p:tgtEl>
                                      </p:cBhvr>
                                    </p:animEffect>
                                  </p:childTnLst>
                                </p:cTn>
                              </p:par>
                              <p:par>
                                <p:cTn id="16" presetID="10" presetClass="entr" presetSubtype="0" fill="hold" nodeType="with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1000"/>
                                        <p:tgtEl>
                                          <p:spTgt spid="15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1000"/>
                                        <p:tgtEl>
                                          <p:spTgt spid="165"/>
                                        </p:tgtEl>
                                      </p:cBhvr>
                                    </p:animEffect>
                                  </p:childTnLst>
                                </p:cTn>
                              </p:par>
                              <p:par>
                                <p:cTn id="24" presetID="10" presetClass="entr" presetSubtype="0" fill="hold" nodeType="withEffect">
                                  <p:stCondLst>
                                    <p:cond delay="0"/>
                                  </p:stCondLst>
                                  <p:childTnLst>
                                    <p:set>
                                      <p:cBhvr>
                                        <p:cTn id="25" dur="1" fill="hold">
                                          <p:stCondLst>
                                            <p:cond delay="0"/>
                                          </p:stCondLst>
                                        </p:cTn>
                                        <p:tgtEl>
                                          <p:spTgt spid="159"/>
                                        </p:tgtEl>
                                        <p:attrNameLst>
                                          <p:attrName>style.visibility</p:attrName>
                                        </p:attrNameLst>
                                      </p:cBhvr>
                                      <p:to>
                                        <p:strVal val="visible"/>
                                      </p:to>
                                    </p:set>
                                    <p:animEffect transition="in" filter="fade">
                                      <p:cBhvr>
                                        <p:cTn id="26" dur="1000"/>
                                        <p:tgtEl>
                                          <p:spTgt spid="1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fade">
                                      <p:cBhvr>
                                        <p:cTn id="31" dur="1000"/>
                                        <p:tgtEl>
                                          <p:spTgt spid="168"/>
                                        </p:tgtEl>
                                      </p:cBhvr>
                                    </p:animEffect>
                                  </p:childTnLst>
                                </p:cTn>
                              </p:par>
                              <p:par>
                                <p:cTn id="32" presetID="10" presetClass="entr" presetSubtype="0" fill="hold"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fade">
                                      <p:cBhvr>
                                        <p:cTn id="34" dur="10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7"/>
                                        </p:tgtEl>
                                        <p:attrNameLst>
                                          <p:attrName>style.visibility</p:attrName>
                                        </p:attrNameLst>
                                      </p:cBhvr>
                                      <p:to>
                                        <p:strVal val="visible"/>
                                      </p:to>
                                    </p:set>
                                    <p:animEffect transition="in" filter="fade">
                                      <p:cBhvr>
                                        <p:cTn id="39" dur="1000"/>
                                        <p:tgtEl>
                                          <p:spTgt spid="167"/>
                                        </p:tgtEl>
                                      </p:cBhvr>
                                    </p:animEffect>
                                  </p:childTnLst>
                                </p:cTn>
                              </p:par>
                              <p:par>
                                <p:cTn id="40" presetID="10" presetClass="entr" presetSubtype="0" fill="hold"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1000"/>
                                        <p:tgtEl>
                                          <p:spTgt spid="1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6"/>
                                        </p:tgtEl>
                                        <p:attrNameLst>
                                          <p:attrName>style.visibility</p:attrName>
                                        </p:attrNameLst>
                                      </p:cBhvr>
                                      <p:to>
                                        <p:strVal val="visible"/>
                                      </p:to>
                                    </p:set>
                                    <p:animEffect transition="in" filter="fade">
                                      <p:cBhvr>
                                        <p:cTn id="47" dur="1000"/>
                                        <p:tgtEl>
                                          <p:spTgt spid="166"/>
                                        </p:tgtEl>
                                      </p:cBhvr>
                                    </p:animEffect>
                                  </p:childTnLst>
                                </p:cTn>
                              </p:par>
                              <p:par>
                                <p:cTn id="48" presetID="10" presetClass="entr" presetSubtype="0" fill="hold" nodeType="withEffect">
                                  <p:stCondLst>
                                    <p:cond delay="0"/>
                                  </p:stCondLst>
                                  <p:childTnLst>
                                    <p:set>
                                      <p:cBhvr>
                                        <p:cTn id="49" dur="1" fill="hold">
                                          <p:stCondLst>
                                            <p:cond delay="0"/>
                                          </p:stCondLst>
                                        </p:cTn>
                                        <p:tgtEl>
                                          <p:spTgt spid="156"/>
                                        </p:tgtEl>
                                        <p:attrNameLst>
                                          <p:attrName>style.visibility</p:attrName>
                                        </p:attrNameLst>
                                      </p:cBhvr>
                                      <p:to>
                                        <p:strVal val="visible"/>
                                      </p:to>
                                    </p:set>
                                    <p:animEffect transition="in" filter="fade">
                                      <p:cBhvr>
                                        <p:cTn id="50" dur="1000"/>
                                        <p:tgtEl>
                                          <p:spTgt spid="156"/>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69"/>
                                        </p:tgtEl>
                                        <p:attrNameLst>
                                          <p:attrName>style.visibility</p:attrName>
                                        </p:attrNameLst>
                                      </p:cBhvr>
                                      <p:to>
                                        <p:strVal val="visible"/>
                                      </p:to>
                                    </p:set>
                                    <p:anim calcmode="lin" valueType="num">
                                      <p:cBhvr additive="base">
                                        <p:cTn id="55" dur="1000"/>
                                        <p:tgtEl>
                                          <p:spTgt spid="169"/>
                                        </p:tgtEl>
                                        <p:attrNameLst>
                                          <p:attrName>ppt_w</p:attrName>
                                        </p:attrNameLst>
                                      </p:cBhvr>
                                      <p:tavLst>
                                        <p:tav tm="0">
                                          <p:val>
                                            <p:strVal val="0"/>
                                          </p:val>
                                        </p:tav>
                                        <p:tav tm="100000">
                                          <p:val>
                                            <p:strVal val="#ppt_w"/>
                                          </p:val>
                                        </p:tav>
                                      </p:tavLst>
                                    </p:anim>
                                    <p:anim calcmode="lin" valueType="num">
                                      <p:cBhvr additive="base">
                                        <p:cTn id="56" dur="1000"/>
                                        <p:tgtEl>
                                          <p:spTgt spid="169"/>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additive="base">
                                        <p:cTn id="59" dur="1000"/>
                                        <p:tgtEl>
                                          <p:spTgt spid="170"/>
                                        </p:tgtEl>
                                        <p:attrNameLst>
                                          <p:attrName>ppt_w</p:attrName>
                                        </p:attrNameLst>
                                      </p:cBhvr>
                                      <p:tavLst>
                                        <p:tav tm="0">
                                          <p:val>
                                            <p:strVal val="0"/>
                                          </p:val>
                                        </p:tav>
                                        <p:tav tm="100000">
                                          <p:val>
                                            <p:strVal val="#ppt_w"/>
                                          </p:val>
                                        </p:tav>
                                      </p:tavLst>
                                    </p:anim>
                                    <p:anim calcmode="lin" valueType="num">
                                      <p:cBhvr additive="base">
                                        <p:cTn id="60" dur="1000"/>
                                        <p:tgtEl>
                                          <p:spTgt spid="1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0" y="0"/>
            <a:ext cx="9144000" cy="629100"/>
          </a:xfrm>
          <a:prstGeom prst="rect">
            <a:avLst/>
          </a:prstGeom>
          <a:solidFill>
            <a:schemeClr val="dk1"/>
          </a:solidFill>
        </p:spPr>
        <p:txBody>
          <a:bodyPr spcFirstLastPara="1" wrap="square" lIns="91425" tIns="91425" rIns="91425" bIns="91425" anchor="t" anchorCtr="0">
            <a:noAutofit/>
          </a:bodyPr>
          <a:lstStyle/>
          <a:p>
            <a:pPr lvl="0"/>
            <a:r>
              <a:rPr lang="en-GB" sz="1500" b="0" dirty="0">
                <a:latin typeface="Nunito"/>
                <a:ea typeface="Nunito"/>
                <a:cs typeface="Nunito"/>
                <a:sym typeface="Nunito"/>
              </a:rPr>
              <a:t>2a) You are going to create a series of vocabulary clouds. Look at the first example and then have a go at creating your own using a word from the ‘Vocabulary Vault’.</a:t>
            </a:r>
            <a:endParaRPr sz="1500" b="0" dirty="0">
              <a:latin typeface="Nunito"/>
              <a:ea typeface="Nunito"/>
              <a:cs typeface="Nunito"/>
              <a:sym typeface="Nunito"/>
            </a:endParaRPr>
          </a:p>
        </p:txBody>
      </p:sp>
      <p:cxnSp>
        <p:nvCxnSpPr>
          <p:cNvPr id="162" name="Google Shape;162;p21"/>
          <p:cNvCxnSpPr>
            <a:stCxn id="163" idx="0"/>
          </p:cNvCxnSpPr>
          <p:nvPr/>
        </p:nvCxnSpPr>
        <p:spPr>
          <a:xfrm rot="10800000">
            <a:off x="2488575" y="1205500"/>
            <a:ext cx="0" cy="1100700"/>
          </a:xfrm>
          <a:prstGeom prst="straightConnector1">
            <a:avLst/>
          </a:prstGeom>
          <a:noFill/>
          <a:ln w="28575" cap="flat" cmpd="sng">
            <a:solidFill>
              <a:schemeClr val="dk2"/>
            </a:solidFill>
            <a:prstDash val="solid"/>
            <a:round/>
            <a:headEnd type="none" w="med" len="med"/>
            <a:tailEnd type="triangle" w="med" len="med"/>
          </a:ln>
        </p:spPr>
      </p:cxnSp>
      <p:sp>
        <p:nvSpPr>
          <p:cNvPr id="163" name="Google Shape;163;p21"/>
          <p:cNvSpPr/>
          <p:nvPr/>
        </p:nvSpPr>
        <p:spPr>
          <a:xfrm>
            <a:off x="1914825" y="2306200"/>
            <a:ext cx="1147500" cy="9504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u="sng" dirty="0">
              <a:latin typeface="Nunito ExtraBold"/>
              <a:ea typeface="Nunito ExtraBold"/>
              <a:cs typeface="Nunito ExtraBold"/>
              <a:sym typeface="Nunito ExtraBold"/>
            </a:endParaRPr>
          </a:p>
        </p:txBody>
      </p:sp>
      <p:cxnSp>
        <p:nvCxnSpPr>
          <p:cNvPr id="164" name="Google Shape;164;p21"/>
          <p:cNvCxnSpPr>
            <a:stCxn id="163" idx="7"/>
          </p:cNvCxnSpPr>
          <p:nvPr/>
        </p:nvCxnSpPr>
        <p:spPr>
          <a:xfrm rot="10800000" flipH="1">
            <a:off x="2894278" y="2187083"/>
            <a:ext cx="977400" cy="258300"/>
          </a:xfrm>
          <a:prstGeom prst="straightConnector1">
            <a:avLst/>
          </a:prstGeom>
          <a:noFill/>
          <a:ln w="28575" cap="flat" cmpd="sng">
            <a:solidFill>
              <a:schemeClr val="dk2"/>
            </a:solidFill>
            <a:prstDash val="solid"/>
            <a:round/>
            <a:headEnd type="none" w="med" len="med"/>
            <a:tailEnd type="triangle" w="med" len="med"/>
          </a:ln>
        </p:spPr>
      </p:cxnSp>
      <p:cxnSp>
        <p:nvCxnSpPr>
          <p:cNvPr id="165" name="Google Shape;165;p21"/>
          <p:cNvCxnSpPr>
            <a:stCxn id="163" idx="6"/>
          </p:cNvCxnSpPr>
          <p:nvPr/>
        </p:nvCxnSpPr>
        <p:spPr>
          <a:xfrm>
            <a:off x="3062325" y="2781400"/>
            <a:ext cx="1179900" cy="610200"/>
          </a:xfrm>
          <a:prstGeom prst="straightConnector1">
            <a:avLst/>
          </a:prstGeom>
          <a:noFill/>
          <a:ln w="28575" cap="flat" cmpd="sng">
            <a:solidFill>
              <a:schemeClr val="dk2"/>
            </a:solidFill>
            <a:prstDash val="solid"/>
            <a:round/>
            <a:headEnd type="none" w="med" len="med"/>
            <a:tailEnd type="triangle" w="med" len="med"/>
          </a:ln>
        </p:spPr>
      </p:cxnSp>
      <p:cxnSp>
        <p:nvCxnSpPr>
          <p:cNvPr id="166" name="Google Shape;166;p21"/>
          <p:cNvCxnSpPr>
            <a:stCxn id="163" idx="1"/>
          </p:cNvCxnSpPr>
          <p:nvPr/>
        </p:nvCxnSpPr>
        <p:spPr>
          <a:xfrm rot="10800000">
            <a:off x="965972" y="1907783"/>
            <a:ext cx="1116900" cy="537600"/>
          </a:xfrm>
          <a:prstGeom prst="straightConnector1">
            <a:avLst/>
          </a:prstGeom>
          <a:noFill/>
          <a:ln w="28575" cap="flat" cmpd="sng">
            <a:solidFill>
              <a:schemeClr val="dk2"/>
            </a:solidFill>
            <a:prstDash val="solid"/>
            <a:round/>
            <a:headEnd type="none" w="med" len="med"/>
            <a:tailEnd type="triangle" w="med" len="med"/>
          </a:ln>
        </p:spPr>
      </p:cxnSp>
      <p:cxnSp>
        <p:nvCxnSpPr>
          <p:cNvPr id="167" name="Google Shape;167;p21"/>
          <p:cNvCxnSpPr>
            <a:stCxn id="163" idx="2"/>
          </p:cNvCxnSpPr>
          <p:nvPr/>
        </p:nvCxnSpPr>
        <p:spPr>
          <a:xfrm flipH="1">
            <a:off x="1124325" y="2781400"/>
            <a:ext cx="790500" cy="419100"/>
          </a:xfrm>
          <a:prstGeom prst="straightConnector1">
            <a:avLst/>
          </a:prstGeom>
          <a:noFill/>
          <a:ln w="28575" cap="flat" cmpd="sng">
            <a:solidFill>
              <a:schemeClr val="dk2"/>
            </a:solidFill>
            <a:prstDash val="solid"/>
            <a:round/>
            <a:headEnd type="none" w="med" len="med"/>
            <a:tailEnd type="triangle" w="med" len="med"/>
          </a:ln>
        </p:spPr>
      </p:cxnSp>
      <p:cxnSp>
        <p:nvCxnSpPr>
          <p:cNvPr id="168" name="Google Shape;168;p21"/>
          <p:cNvCxnSpPr>
            <a:stCxn id="163" idx="4"/>
          </p:cNvCxnSpPr>
          <p:nvPr/>
        </p:nvCxnSpPr>
        <p:spPr>
          <a:xfrm>
            <a:off x="2488575" y="3256600"/>
            <a:ext cx="0" cy="746700"/>
          </a:xfrm>
          <a:prstGeom prst="straightConnector1">
            <a:avLst/>
          </a:prstGeom>
          <a:noFill/>
          <a:ln w="28575" cap="flat" cmpd="sng">
            <a:solidFill>
              <a:schemeClr val="dk2"/>
            </a:solidFill>
            <a:prstDash val="solid"/>
            <a:round/>
            <a:headEnd type="none" w="med" len="med"/>
            <a:tailEnd type="triangle" w="med" len="med"/>
          </a:ln>
        </p:spPr>
      </p:cxnSp>
      <p:sp>
        <p:nvSpPr>
          <p:cNvPr id="169" name="Google Shape;169;p21"/>
          <p:cNvSpPr txBox="1"/>
          <p:nvPr/>
        </p:nvSpPr>
        <p:spPr>
          <a:xfrm>
            <a:off x="5884275" y="1048275"/>
            <a:ext cx="2907300" cy="3360300"/>
          </a:xfrm>
          <a:prstGeom prst="rect">
            <a:avLst/>
          </a:prstGeom>
          <a:noFill/>
          <a:ln w="3810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800" b="1" u="sng">
                <a:latin typeface="Nunito"/>
                <a:ea typeface="Nunito"/>
                <a:cs typeface="Nunito"/>
                <a:sym typeface="Nunito"/>
              </a:rPr>
              <a:t>Vocabulary Vault</a:t>
            </a:r>
            <a:endParaRPr sz="1800" b="1" u="sng">
              <a:latin typeface="Nunito"/>
              <a:ea typeface="Nunito"/>
              <a:cs typeface="Nunito"/>
              <a:sym typeface="Nunito"/>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Scary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Happy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Strange</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Evil</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Angry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Red</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Dark</a:t>
            </a:r>
            <a:endParaRPr sz="1600">
              <a:latin typeface="Nunito SemiBold"/>
              <a:ea typeface="Nunito SemiBold"/>
              <a:cs typeface="Nunito SemiBold"/>
              <a:sym typeface="Nunito SemiBold"/>
            </a:endParaRPr>
          </a:p>
        </p:txBody>
      </p:sp>
      <p:pic>
        <p:nvPicPr>
          <p:cNvPr id="170" name="Google Shape;170;p21"/>
          <p:cNvPicPr preferRelativeResize="0"/>
          <p:nvPr/>
        </p:nvPicPr>
        <p:blipFill>
          <a:blip r:embed="rId3">
            <a:alphaModFix/>
          </a:blip>
          <a:stretch>
            <a:fillRect/>
          </a:stretch>
        </p:blipFill>
        <p:spPr>
          <a:xfrm>
            <a:off x="7181625" y="3391474"/>
            <a:ext cx="1714603" cy="1605350"/>
          </a:xfrm>
          <a:prstGeom prst="rect">
            <a:avLst/>
          </a:prstGeom>
          <a:noFill/>
          <a:ln>
            <a:noFill/>
          </a:ln>
        </p:spPr>
      </p:pic>
    </p:spTree>
    <p:extLst>
      <p:ext uri="{BB962C8B-B14F-4D97-AF65-F5344CB8AC3E}">
        <p14:creationId xmlns:p14="http://schemas.microsoft.com/office/powerpoint/2010/main" val="11391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000"/>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1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1000"/>
                                        <p:tgtEl>
                                          <p:spTgt spid="1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1000"/>
                                        <p:tgtEl>
                                          <p:spTgt spid="1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69"/>
                                        </p:tgtEl>
                                        <p:attrNameLst>
                                          <p:attrName>style.visibility</p:attrName>
                                        </p:attrNameLst>
                                      </p:cBhvr>
                                      <p:to>
                                        <p:strVal val="visible"/>
                                      </p:to>
                                    </p:set>
                                    <p:anim calcmode="lin" valueType="num">
                                      <p:cBhvr additive="base">
                                        <p:cTn id="37" dur="1000"/>
                                        <p:tgtEl>
                                          <p:spTgt spid="169"/>
                                        </p:tgtEl>
                                        <p:attrNameLst>
                                          <p:attrName>ppt_w</p:attrName>
                                        </p:attrNameLst>
                                      </p:cBhvr>
                                      <p:tavLst>
                                        <p:tav tm="0">
                                          <p:val>
                                            <p:strVal val="0"/>
                                          </p:val>
                                        </p:tav>
                                        <p:tav tm="100000">
                                          <p:val>
                                            <p:strVal val="#ppt_w"/>
                                          </p:val>
                                        </p:tav>
                                      </p:tavLst>
                                    </p:anim>
                                    <p:anim calcmode="lin" valueType="num">
                                      <p:cBhvr additive="base">
                                        <p:cTn id="38" dur="1000"/>
                                        <p:tgtEl>
                                          <p:spTgt spid="169"/>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70"/>
                                        </p:tgtEl>
                                        <p:attrNameLst>
                                          <p:attrName>style.visibility</p:attrName>
                                        </p:attrNameLst>
                                      </p:cBhvr>
                                      <p:to>
                                        <p:strVal val="visible"/>
                                      </p:to>
                                    </p:set>
                                    <p:anim calcmode="lin" valueType="num">
                                      <p:cBhvr additive="base">
                                        <p:cTn id="41" dur="1000"/>
                                        <p:tgtEl>
                                          <p:spTgt spid="170"/>
                                        </p:tgtEl>
                                        <p:attrNameLst>
                                          <p:attrName>ppt_w</p:attrName>
                                        </p:attrNameLst>
                                      </p:cBhvr>
                                      <p:tavLst>
                                        <p:tav tm="0">
                                          <p:val>
                                            <p:strVal val="0"/>
                                          </p:val>
                                        </p:tav>
                                        <p:tav tm="100000">
                                          <p:val>
                                            <p:strVal val="#ppt_w"/>
                                          </p:val>
                                        </p:tav>
                                      </p:tavLst>
                                    </p:anim>
                                    <p:anim calcmode="lin" valueType="num">
                                      <p:cBhvr additive="base">
                                        <p:cTn id="42" dur="1000"/>
                                        <p:tgtEl>
                                          <p:spTgt spid="1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0" y="0"/>
            <a:ext cx="9144000" cy="629100"/>
          </a:xfrm>
          <a:prstGeom prst="rect">
            <a:avLst/>
          </a:prstGeom>
          <a:solidFill>
            <a:schemeClr val="dk1"/>
          </a:solidFill>
        </p:spPr>
        <p:txBody>
          <a:bodyPr spcFirstLastPara="1" wrap="square" lIns="91425" tIns="91425" rIns="91425" bIns="91425" anchor="t" anchorCtr="0">
            <a:noAutofit/>
          </a:bodyPr>
          <a:lstStyle/>
          <a:p>
            <a:pPr lvl="0"/>
            <a:r>
              <a:rPr lang="en-GB" sz="1500" b="0" dirty="0">
                <a:latin typeface="Nunito"/>
                <a:ea typeface="Nunito"/>
                <a:cs typeface="Nunito"/>
                <a:sym typeface="Nunito"/>
              </a:rPr>
              <a:t>2a) You are going to create a series of vocabulary clouds. Look at the first example and then have a go at creating your own using a word from the ‘Vocabulary Vault’.</a:t>
            </a:r>
            <a:endParaRPr sz="1500" b="0" dirty="0">
              <a:latin typeface="Nunito"/>
              <a:ea typeface="Nunito"/>
              <a:cs typeface="Nunito"/>
              <a:sym typeface="Nunito"/>
            </a:endParaRPr>
          </a:p>
        </p:txBody>
      </p:sp>
      <p:cxnSp>
        <p:nvCxnSpPr>
          <p:cNvPr id="162" name="Google Shape;162;p21"/>
          <p:cNvCxnSpPr>
            <a:stCxn id="163" idx="0"/>
          </p:cNvCxnSpPr>
          <p:nvPr/>
        </p:nvCxnSpPr>
        <p:spPr>
          <a:xfrm rot="10800000">
            <a:off x="2488575" y="1205500"/>
            <a:ext cx="0" cy="1100700"/>
          </a:xfrm>
          <a:prstGeom prst="straightConnector1">
            <a:avLst/>
          </a:prstGeom>
          <a:noFill/>
          <a:ln w="28575" cap="flat" cmpd="sng">
            <a:solidFill>
              <a:schemeClr val="dk2"/>
            </a:solidFill>
            <a:prstDash val="solid"/>
            <a:round/>
            <a:headEnd type="none" w="med" len="med"/>
            <a:tailEnd type="triangle" w="med" len="med"/>
          </a:ln>
        </p:spPr>
      </p:cxnSp>
      <p:sp>
        <p:nvSpPr>
          <p:cNvPr id="163" name="Google Shape;163;p21"/>
          <p:cNvSpPr/>
          <p:nvPr/>
        </p:nvSpPr>
        <p:spPr>
          <a:xfrm>
            <a:off x="1914825" y="2306200"/>
            <a:ext cx="1147500" cy="9504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u="sng" dirty="0">
              <a:latin typeface="Nunito ExtraBold"/>
              <a:ea typeface="Nunito ExtraBold"/>
              <a:cs typeface="Nunito ExtraBold"/>
              <a:sym typeface="Nunito ExtraBold"/>
            </a:endParaRPr>
          </a:p>
        </p:txBody>
      </p:sp>
      <p:cxnSp>
        <p:nvCxnSpPr>
          <p:cNvPr id="164" name="Google Shape;164;p21"/>
          <p:cNvCxnSpPr>
            <a:stCxn id="163" idx="7"/>
          </p:cNvCxnSpPr>
          <p:nvPr/>
        </p:nvCxnSpPr>
        <p:spPr>
          <a:xfrm rot="10800000" flipH="1">
            <a:off x="2894278" y="2187083"/>
            <a:ext cx="977400" cy="258300"/>
          </a:xfrm>
          <a:prstGeom prst="straightConnector1">
            <a:avLst/>
          </a:prstGeom>
          <a:noFill/>
          <a:ln w="28575" cap="flat" cmpd="sng">
            <a:solidFill>
              <a:schemeClr val="dk2"/>
            </a:solidFill>
            <a:prstDash val="solid"/>
            <a:round/>
            <a:headEnd type="none" w="med" len="med"/>
            <a:tailEnd type="triangle" w="med" len="med"/>
          </a:ln>
        </p:spPr>
      </p:cxnSp>
      <p:cxnSp>
        <p:nvCxnSpPr>
          <p:cNvPr id="165" name="Google Shape;165;p21"/>
          <p:cNvCxnSpPr>
            <a:stCxn id="163" idx="6"/>
          </p:cNvCxnSpPr>
          <p:nvPr/>
        </p:nvCxnSpPr>
        <p:spPr>
          <a:xfrm>
            <a:off x="3062325" y="2781400"/>
            <a:ext cx="1179900" cy="610200"/>
          </a:xfrm>
          <a:prstGeom prst="straightConnector1">
            <a:avLst/>
          </a:prstGeom>
          <a:noFill/>
          <a:ln w="28575" cap="flat" cmpd="sng">
            <a:solidFill>
              <a:schemeClr val="dk2"/>
            </a:solidFill>
            <a:prstDash val="solid"/>
            <a:round/>
            <a:headEnd type="none" w="med" len="med"/>
            <a:tailEnd type="triangle" w="med" len="med"/>
          </a:ln>
        </p:spPr>
      </p:cxnSp>
      <p:cxnSp>
        <p:nvCxnSpPr>
          <p:cNvPr id="166" name="Google Shape;166;p21"/>
          <p:cNvCxnSpPr>
            <a:stCxn id="163" idx="1"/>
          </p:cNvCxnSpPr>
          <p:nvPr/>
        </p:nvCxnSpPr>
        <p:spPr>
          <a:xfrm rot="10800000">
            <a:off x="965972" y="1907783"/>
            <a:ext cx="1116900" cy="537600"/>
          </a:xfrm>
          <a:prstGeom prst="straightConnector1">
            <a:avLst/>
          </a:prstGeom>
          <a:noFill/>
          <a:ln w="28575" cap="flat" cmpd="sng">
            <a:solidFill>
              <a:schemeClr val="dk2"/>
            </a:solidFill>
            <a:prstDash val="solid"/>
            <a:round/>
            <a:headEnd type="none" w="med" len="med"/>
            <a:tailEnd type="triangle" w="med" len="med"/>
          </a:ln>
        </p:spPr>
      </p:cxnSp>
      <p:cxnSp>
        <p:nvCxnSpPr>
          <p:cNvPr id="167" name="Google Shape;167;p21"/>
          <p:cNvCxnSpPr>
            <a:stCxn id="163" idx="2"/>
          </p:cNvCxnSpPr>
          <p:nvPr/>
        </p:nvCxnSpPr>
        <p:spPr>
          <a:xfrm flipH="1">
            <a:off x="1124325" y="2781400"/>
            <a:ext cx="790500" cy="419100"/>
          </a:xfrm>
          <a:prstGeom prst="straightConnector1">
            <a:avLst/>
          </a:prstGeom>
          <a:noFill/>
          <a:ln w="28575" cap="flat" cmpd="sng">
            <a:solidFill>
              <a:schemeClr val="dk2"/>
            </a:solidFill>
            <a:prstDash val="solid"/>
            <a:round/>
            <a:headEnd type="none" w="med" len="med"/>
            <a:tailEnd type="triangle" w="med" len="med"/>
          </a:ln>
        </p:spPr>
      </p:cxnSp>
      <p:cxnSp>
        <p:nvCxnSpPr>
          <p:cNvPr id="168" name="Google Shape;168;p21"/>
          <p:cNvCxnSpPr>
            <a:stCxn id="163" idx="4"/>
          </p:cNvCxnSpPr>
          <p:nvPr/>
        </p:nvCxnSpPr>
        <p:spPr>
          <a:xfrm>
            <a:off x="2488575" y="3256600"/>
            <a:ext cx="0" cy="746700"/>
          </a:xfrm>
          <a:prstGeom prst="straightConnector1">
            <a:avLst/>
          </a:prstGeom>
          <a:noFill/>
          <a:ln w="28575" cap="flat" cmpd="sng">
            <a:solidFill>
              <a:schemeClr val="dk2"/>
            </a:solidFill>
            <a:prstDash val="solid"/>
            <a:round/>
            <a:headEnd type="none" w="med" len="med"/>
            <a:tailEnd type="triangle" w="med" len="med"/>
          </a:ln>
        </p:spPr>
      </p:cxnSp>
      <p:sp>
        <p:nvSpPr>
          <p:cNvPr id="169" name="Google Shape;169;p21"/>
          <p:cNvSpPr txBox="1"/>
          <p:nvPr/>
        </p:nvSpPr>
        <p:spPr>
          <a:xfrm>
            <a:off x="5884275" y="1048275"/>
            <a:ext cx="2907300" cy="3360300"/>
          </a:xfrm>
          <a:prstGeom prst="rect">
            <a:avLst/>
          </a:prstGeom>
          <a:noFill/>
          <a:ln w="3810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800" b="1" u="sng">
                <a:latin typeface="Nunito"/>
                <a:ea typeface="Nunito"/>
                <a:cs typeface="Nunito"/>
                <a:sym typeface="Nunito"/>
              </a:rPr>
              <a:t>Vocabulary Vault</a:t>
            </a:r>
            <a:endParaRPr sz="1800" b="1" u="sng">
              <a:latin typeface="Nunito"/>
              <a:ea typeface="Nunito"/>
              <a:cs typeface="Nunito"/>
              <a:sym typeface="Nunito"/>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Scary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Happy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Strange</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Evil</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Angry</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Red</a:t>
            </a:r>
            <a:endParaRPr sz="1600">
              <a:latin typeface="Nunito SemiBold"/>
              <a:ea typeface="Nunito SemiBold"/>
              <a:cs typeface="Nunito SemiBold"/>
              <a:sym typeface="Nunito SemiBold"/>
            </a:endParaRPr>
          </a:p>
          <a:p>
            <a:pPr marL="457200" lvl="0" indent="-330200" algn="l" rtl="0">
              <a:lnSpc>
                <a:spcPct val="150000"/>
              </a:lnSpc>
              <a:spcBef>
                <a:spcPts val="0"/>
              </a:spcBef>
              <a:spcAft>
                <a:spcPts val="0"/>
              </a:spcAft>
              <a:buSzPts val="1600"/>
              <a:buFont typeface="Nunito SemiBold"/>
              <a:buChar char="●"/>
            </a:pPr>
            <a:r>
              <a:rPr lang="en-GB" sz="1600">
                <a:latin typeface="Nunito SemiBold"/>
                <a:ea typeface="Nunito SemiBold"/>
                <a:cs typeface="Nunito SemiBold"/>
                <a:sym typeface="Nunito SemiBold"/>
              </a:rPr>
              <a:t>Dark</a:t>
            </a:r>
            <a:endParaRPr sz="1600">
              <a:latin typeface="Nunito SemiBold"/>
              <a:ea typeface="Nunito SemiBold"/>
              <a:cs typeface="Nunito SemiBold"/>
              <a:sym typeface="Nunito SemiBold"/>
            </a:endParaRPr>
          </a:p>
        </p:txBody>
      </p:sp>
      <p:pic>
        <p:nvPicPr>
          <p:cNvPr id="170" name="Google Shape;170;p21"/>
          <p:cNvPicPr preferRelativeResize="0"/>
          <p:nvPr/>
        </p:nvPicPr>
        <p:blipFill>
          <a:blip r:embed="rId3">
            <a:alphaModFix/>
          </a:blip>
          <a:stretch>
            <a:fillRect/>
          </a:stretch>
        </p:blipFill>
        <p:spPr>
          <a:xfrm>
            <a:off x="7181625" y="3391474"/>
            <a:ext cx="1714603" cy="1605350"/>
          </a:xfrm>
          <a:prstGeom prst="rect">
            <a:avLst/>
          </a:prstGeom>
          <a:noFill/>
          <a:ln>
            <a:noFill/>
          </a:ln>
        </p:spPr>
      </p:pic>
    </p:spTree>
    <p:extLst>
      <p:ext uri="{BB962C8B-B14F-4D97-AF65-F5344CB8AC3E}">
        <p14:creationId xmlns:p14="http://schemas.microsoft.com/office/powerpoint/2010/main" val="316853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000"/>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1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1000"/>
                                        <p:tgtEl>
                                          <p:spTgt spid="1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1000"/>
                                        <p:tgtEl>
                                          <p:spTgt spid="1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69"/>
                                        </p:tgtEl>
                                        <p:attrNameLst>
                                          <p:attrName>style.visibility</p:attrName>
                                        </p:attrNameLst>
                                      </p:cBhvr>
                                      <p:to>
                                        <p:strVal val="visible"/>
                                      </p:to>
                                    </p:set>
                                    <p:anim calcmode="lin" valueType="num">
                                      <p:cBhvr additive="base">
                                        <p:cTn id="37" dur="1000"/>
                                        <p:tgtEl>
                                          <p:spTgt spid="169"/>
                                        </p:tgtEl>
                                        <p:attrNameLst>
                                          <p:attrName>ppt_w</p:attrName>
                                        </p:attrNameLst>
                                      </p:cBhvr>
                                      <p:tavLst>
                                        <p:tav tm="0">
                                          <p:val>
                                            <p:strVal val="0"/>
                                          </p:val>
                                        </p:tav>
                                        <p:tav tm="100000">
                                          <p:val>
                                            <p:strVal val="#ppt_w"/>
                                          </p:val>
                                        </p:tav>
                                      </p:tavLst>
                                    </p:anim>
                                    <p:anim calcmode="lin" valueType="num">
                                      <p:cBhvr additive="base">
                                        <p:cTn id="38" dur="1000"/>
                                        <p:tgtEl>
                                          <p:spTgt spid="169"/>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70"/>
                                        </p:tgtEl>
                                        <p:attrNameLst>
                                          <p:attrName>style.visibility</p:attrName>
                                        </p:attrNameLst>
                                      </p:cBhvr>
                                      <p:to>
                                        <p:strVal val="visible"/>
                                      </p:to>
                                    </p:set>
                                    <p:anim calcmode="lin" valueType="num">
                                      <p:cBhvr additive="base">
                                        <p:cTn id="41" dur="1000"/>
                                        <p:tgtEl>
                                          <p:spTgt spid="170"/>
                                        </p:tgtEl>
                                        <p:attrNameLst>
                                          <p:attrName>ppt_w</p:attrName>
                                        </p:attrNameLst>
                                      </p:cBhvr>
                                      <p:tavLst>
                                        <p:tav tm="0">
                                          <p:val>
                                            <p:strVal val="0"/>
                                          </p:val>
                                        </p:tav>
                                        <p:tav tm="100000">
                                          <p:val>
                                            <p:strVal val="#ppt_w"/>
                                          </p:val>
                                        </p:tav>
                                      </p:tavLst>
                                    </p:anim>
                                    <p:anim calcmode="lin" valueType="num">
                                      <p:cBhvr additive="base">
                                        <p:cTn id="42" dur="1000"/>
                                        <p:tgtEl>
                                          <p:spTgt spid="1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0" y="0"/>
            <a:ext cx="9144000" cy="6291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GB" sz="1500" b="0">
                <a:latin typeface="Nunito"/>
                <a:ea typeface="Nunito"/>
                <a:cs typeface="Nunito"/>
                <a:sym typeface="Nunito"/>
              </a:rPr>
              <a:t>2b) Below are some examples of ambitious vocabulary with their definitions all muddled. Can you work out which word matches to which definition?</a:t>
            </a:r>
            <a:endParaRPr sz="1500" b="0">
              <a:latin typeface="Nunito"/>
              <a:ea typeface="Nunito"/>
              <a:cs typeface="Nunito"/>
              <a:sym typeface="Nunito"/>
            </a:endParaRPr>
          </a:p>
        </p:txBody>
      </p:sp>
      <p:graphicFrame>
        <p:nvGraphicFramePr>
          <p:cNvPr id="176" name="Google Shape;176;p22"/>
          <p:cNvGraphicFramePr/>
          <p:nvPr/>
        </p:nvGraphicFramePr>
        <p:xfrm>
          <a:off x="155825" y="754225"/>
          <a:ext cx="8839400" cy="4225080"/>
        </p:xfrm>
        <a:graphic>
          <a:graphicData uri="http://schemas.openxmlformats.org/drawingml/2006/table">
            <a:tbl>
              <a:tblPr>
                <a:noFill/>
                <a:tableStyleId>{391C3E61-450D-4BDD-849B-0D07C55C0E3B}</a:tableStyleId>
              </a:tblPr>
              <a:tblGrid>
                <a:gridCol w="2848625">
                  <a:extLst>
                    <a:ext uri="{9D8B030D-6E8A-4147-A177-3AD203B41FA5}">
                      <a16:colId xmlns:a16="http://schemas.microsoft.com/office/drawing/2014/main" val="20000"/>
                    </a:ext>
                  </a:extLst>
                </a:gridCol>
                <a:gridCol w="2247600">
                  <a:extLst>
                    <a:ext uri="{9D8B030D-6E8A-4147-A177-3AD203B41FA5}">
                      <a16:colId xmlns:a16="http://schemas.microsoft.com/office/drawing/2014/main" val="20001"/>
                    </a:ext>
                  </a:extLst>
                </a:gridCol>
                <a:gridCol w="3743175">
                  <a:extLst>
                    <a:ext uri="{9D8B030D-6E8A-4147-A177-3AD203B41FA5}">
                      <a16:colId xmlns:a16="http://schemas.microsoft.com/office/drawing/2014/main" val="20002"/>
                    </a:ext>
                  </a:extLst>
                </a:gridCol>
              </a:tblGrid>
              <a:tr h="511150">
                <a:tc>
                  <a:txBody>
                    <a:bodyPr/>
                    <a:lstStyle/>
                    <a:p>
                      <a:pPr marL="0" lvl="0" indent="0" algn="ctr" rtl="0">
                        <a:spcBef>
                          <a:spcPts val="0"/>
                        </a:spcBef>
                        <a:spcAft>
                          <a:spcPts val="0"/>
                        </a:spcAft>
                        <a:buNone/>
                      </a:pPr>
                      <a:r>
                        <a:rPr lang="en-GB" sz="1800" b="1" dirty="0"/>
                        <a:t>Lacerate</a:t>
                      </a:r>
                      <a:endParaRPr sz="1800" b="1" dirty="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To strike repeatedly.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0"/>
                  </a:ext>
                </a:extLst>
              </a:tr>
              <a:tr h="511150">
                <a:tc>
                  <a:txBody>
                    <a:bodyPr/>
                    <a:lstStyle/>
                    <a:p>
                      <a:pPr marL="0" lvl="0" indent="0" algn="ctr" rtl="0">
                        <a:spcBef>
                          <a:spcPts val="0"/>
                        </a:spcBef>
                        <a:spcAft>
                          <a:spcPts val="0"/>
                        </a:spcAft>
                        <a:buNone/>
                      </a:pPr>
                      <a:r>
                        <a:rPr lang="en-GB" sz="1800" b="1"/>
                        <a:t>Pummel</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Not friendly; distant. </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r h="511150">
                <a:tc>
                  <a:txBody>
                    <a:bodyPr/>
                    <a:lstStyle/>
                    <a:p>
                      <a:pPr marL="0" lvl="0" indent="0" algn="ctr" rtl="0">
                        <a:spcBef>
                          <a:spcPts val="0"/>
                        </a:spcBef>
                        <a:spcAft>
                          <a:spcPts val="0"/>
                        </a:spcAft>
                        <a:buNone/>
                      </a:pPr>
                      <a:r>
                        <a:rPr lang="en-GB" sz="1800" b="1"/>
                        <a:t>Benevolence</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Having or displaying a passionate intensity.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2"/>
                  </a:ext>
                </a:extLst>
              </a:tr>
              <a:tr h="511150">
                <a:tc>
                  <a:txBody>
                    <a:bodyPr/>
                    <a:lstStyle/>
                    <a:p>
                      <a:pPr marL="0" lvl="0" indent="0" algn="ctr" rtl="0">
                        <a:spcBef>
                          <a:spcPts val="0"/>
                        </a:spcBef>
                        <a:spcAft>
                          <a:spcPts val="0"/>
                        </a:spcAft>
                        <a:buNone/>
                      </a:pPr>
                      <a:r>
                        <a:rPr lang="en-GB" sz="1800" b="1"/>
                        <a:t>Exhilaration</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A feeling of pensive sadness, typically with no obvious cause. </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3"/>
                  </a:ext>
                </a:extLst>
              </a:tr>
              <a:tr h="511150">
                <a:tc>
                  <a:txBody>
                    <a:bodyPr/>
                    <a:lstStyle/>
                    <a:p>
                      <a:pPr marL="0" lvl="0" indent="0" algn="ctr" rtl="0">
                        <a:spcBef>
                          <a:spcPts val="0"/>
                        </a:spcBef>
                        <a:spcAft>
                          <a:spcPts val="0"/>
                        </a:spcAft>
                        <a:buNone/>
                      </a:pPr>
                      <a:r>
                        <a:rPr lang="en-GB" sz="1800" b="1"/>
                        <a:t>Aloof</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To tear or make deep cuts in.</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4"/>
                  </a:ext>
                </a:extLst>
              </a:tr>
              <a:tr h="511150">
                <a:tc>
                  <a:txBody>
                    <a:bodyPr/>
                    <a:lstStyle/>
                    <a:p>
                      <a:pPr marL="0" lvl="0" indent="0" algn="ctr" rtl="0">
                        <a:spcBef>
                          <a:spcPts val="0"/>
                        </a:spcBef>
                        <a:spcAft>
                          <a:spcPts val="0"/>
                        </a:spcAft>
                        <a:buNone/>
                      </a:pPr>
                      <a:r>
                        <a:rPr lang="en-GB" sz="1800" b="1"/>
                        <a:t>Melancholy</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The feeling of excitement, happiness or elation. </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5"/>
                  </a:ext>
                </a:extLst>
              </a:tr>
              <a:tr h="511150">
                <a:tc>
                  <a:txBody>
                    <a:bodyPr/>
                    <a:lstStyle/>
                    <a:p>
                      <a:pPr marL="0" lvl="0" indent="0" algn="ctr" rtl="0">
                        <a:spcBef>
                          <a:spcPts val="0"/>
                        </a:spcBef>
                        <a:spcAft>
                          <a:spcPts val="0"/>
                        </a:spcAft>
                        <a:buNone/>
                      </a:pPr>
                      <a:r>
                        <a:rPr lang="en-GB" sz="1800" b="1"/>
                        <a:t>Fervent</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Feeling or showing sympathy and concern for others. </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6"/>
                  </a:ext>
                </a:extLst>
              </a:tr>
              <a:tr h="511150">
                <a:tc>
                  <a:txBody>
                    <a:bodyPr/>
                    <a:lstStyle/>
                    <a:p>
                      <a:pPr marL="0" lvl="0" indent="0" algn="ctr" rtl="0">
                        <a:spcBef>
                          <a:spcPts val="0"/>
                        </a:spcBef>
                        <a:spcAft>
                          <a:spcPts val="0"/>
                        </a:spcAft>
                        <a:buNone/>
                      </a:pPr>
                      <a:r>
                        <a:rPr lang="en-GB" sz="1800" b="1"/>
                        <a:t>Compassionate</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The quality of being well meaning/kind.</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9040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0" y="0"/>
            <a:ext cx="9144000" cy="6291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GB" sz="1500" b="0">
                <a:latin typeface="Nunito"/>
                <a:ea typeface="Nunito"/>
                <a:cs typeface="Nunito"/>
                <a:sym typeface="Nunito"/>
              </a:rPr>
              <a:t>2b) Below are some examples of ambitious vocabulary with their definitions all muddled. Can you work out which word matches to which definition?</a:t>
            </a:r>
            <a:endParaRPr sz="1500" b="0">
              <a:latin typeface="Nunito"/>
              <a:ea typeface="Nunito"/>
              <a:cs typeface="Nunito"/>
              <a:sym typeface="Nunito"/>
            </a:endParaRPr>
          </a:p>
        </p:txBody>
      </p:sp>
      <p:graphicFrame>
        <p:nvGraphicFramePr>
          <p:cNvPr id="176" name="Google Shape;176;p22"/>
          <p:cNvGraphicFramePr/>
          <p:nvPr/>
        </p:nvGraphicFramePr>
        <p:xfrm>
          <a:off x="155825" y="754225"/>
          <a:ext cx="8839400" cy="4225080"/>
        </p:xfrm>
        <a:graphic>
          <a:graphicData uri="http://schemas.openxmlformats.org/drawingml/2006/table">
            <a:tbl>
              <a:tblPr>
                <a:noFill/>
                <a:tableStyleId>{391C3E61-450D-4BDD-849B-0D07C55C0E3B}</a:tableStyleId>
              </a:tblPr>
              <a:tblGrid>
                <a:gridCol w="2848625">
                  <a:extLst>
                    <a:ext uri="{9D8B030D-6E8A-4147-A177-3AD203B41FA5}">
                      <a16:colId xmlns:a16="http://schemas.microsoft.com/office/drawing/2014/main" val="20000"/>
                    </a:ext>
                  </a:extLst>
                </a:gridCol>
                <a:gridCol w="2247600">
                  <a:extLst>
                    <a:ext uri="{9D8B030D-6E8A-4147-A177-3AD203B41FA5}">
                      <a16:colId xmlns:a16="http://schemas.microsoft.com/office/drawing/2014/main" val="20001"/>
                    </a:ext>
                  </a:extLst>
                </a:gridCol>
                <a:gridCol w="3743175">
                  <a:extLst>
                    <a:ext uri="{9D8B030D-6E8A-4147-A177-3AD203B41FA5}">
                      <a16:colId xmlns:a16="http://schemas.microsoft.com/office/drawing/2014/main" val="20002"/>
                    </a:ext>
                  </a:extLst>
                </a:gridCol>
              </a:tblGrid>
              <a:tr h="511150">
                <a:tc>
                  <a:txBody>
                    <a:bodyPr/>
                    <a:lstStyle/>
                    <a:p>
                      <a:pPr marL="0" lvl="0" indent="0" algn="ctr" rtl="0">
                        <a:spcBef>
                          <a:spcPts val="0"/>
                        </a:spcBef>
                        <a:spcAft>
                          <a:spcPts val="0"/>
                        </a:spcAft>
                        <a:buNone/>
                      </a:pPr>
                      <a:r>
                        <a:rPr lang="en-GB" sz="1800" b="1"/>
                        <a:t>Lacerate</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To strike repeatedly.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0"/>
                  </a:ext>
                </a:extLst>
              </a:tr>
              <a:tr h="511150">
                <a:tc>
                  <a:txBody>
                    <a:bodyPr/>
                    <a:lstStyle/>
                    <a:p>
                      <a:pPr marL="0" lvl="0" indent="0" algn="ctr" rtl="0">
                        <a:spcBef>
                          <a:spcPts val="0"/>
                        </a:spcBef>
                        <a:spcAft>
                          <a:spcPts val="0"/>
                        </a:spcAft>
                        <a:buNone/>
                      </a:pPr>
                      <a:r>
                        <a:rPr lang="en-GB" sz="1800" b="1"/>
                        <a:t>Pummel</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Not friendly; distant. </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r h="511150">
                <a:tc>
                  <a:txBody>
                    <a:bodyPr/>
                    <a:lstStyle/>
                    <a:p>
                      <a:pPr marL="0" lvl="0" indent="0" algn="ctr" rtl="0">
                        <a:spcBef>
                          <a:spcPts val="0"/>
                        </a:spcBef>
                        <a:spcAft>
                          <a:spcPts val="0"/>
                        </a:spcAft>
                        <a:buNone/>
                      </a:pPr>
                      <a:r>
                        <a:rPr lang="en-GB" sz="1800" b="1"/>
                        <a:t>Benevolence</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Having or displaying a passionate intensity.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2"/>
                  </a:ext>
                </a:extLst>
              </a:tr>
              <a:tr h="511150">
                <a:tc>
                  <a:txBody>
                    <a:bodyPr/>
                    <a:lstStyle/>
                    <a:p>
                      <a:pPr marL="0" lvl="0" indent="0" algn="ctr" rtl="0">
                        <a:spcBef>
                          <a:spcPts val="0"/>
                        </a:spcBef>
                        <a:spcAft>
                          <a:spcPts val="0"/>
                        </a:spcAft>
                        <a:buNone/>
                      </a:pPr>
                      <a:r>
                        <a:rPr lang="en-GB" sz="1800" b="1"/>
                        <a:t>Exhilaration</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A feeling of pensive sadness, typically with no obvious cause. </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3"/>
                  </a:ext>
                </a:extLst>
              </a:tr>
              <a:tr h="511150">
                <a:tc>
                  <a:txBody>
                    <a:bodyPr/>
                    <a:lstStyle/>
                    <a:p>
                      <a:pPr marL="0" lvl="0" indent="0" algn="ctr" rtl="0">
                        <a:spcBef>
                          <a:spcPts val="0"/>
                        </a:spcBef>
                        <a:spcAft>
                          <a:spcPts val="0"/>
                        </a:spcAft>
                        <a:buNone/>
                      </a:pPr>
                      <a:r>
                        <a:rPr lang="en-GB" sz="1800" b="1"/>
                        <a:t>Aloof</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To tear or make deep cuts in.</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4"/>
                  </a:ext>
                </a:extLst>
              </a:tr>
              <a:tr h="511150">
                <a:tc>
                  <a:txBody>
                    <a:bodyPr/>
                    <a:lstStyle/>
                    <a:p>
                      <a:pPr marL="0" lvl="0" indent="0" algn="ctr" rtl="0">
                        <a:spcBef>
                          <a:spcPts val="0"/>
                        </a:spcBef>
                        <a:spcAft>
                          <a:spcPts val="0"/>
                        </a:spcAft>
                        <a:buNone/>
                      </a:pPr>
                      <a:r>
                        <a:rPr lang="en-GB" sz="1800" b="1"/>
                        <a:t>Melancholy</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The feeling of excitement, happiness or elation. </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5"/>
                  </a:ext>
                </a:extLst>
              </a:tr>
              <a:tr h="511150">
                <a:tc>
                  <a:txBody>
                    <a:bodyPr/>
                    <a:lstStyle/>
                    <a:p>
                      <a:pPr marL="0" lvl="0" indent="0" algn="ctr" rtl="0">
                        <a:spcBef>
                          <a:spcPts val="0"/>
                        </a:spcBef>
                        <a:spcAft>
                          <a:spcPts val="0"/>
                        </a:spcAft>
                        <a:buNone/>
                      </a:pPr>
                      <a:r>
                        <a:rPr lang="en-GB" sz="1800" b="1"/>
                        <a:t>Fervent</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Feeling or showing sympathy and concern for others. </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6"/>
                  </a:ext>
                </a:extLst>
              </a:tr>
              <a:tr h="511150">
                <a:tc>
                  <a:txBody>
                    <a:bodyPr/>
                    <a:lstStyle/>
                    <a:p>
                      <a:pPr marL="0" lvl="0" indent="0" algn="ctr" rtl="0">
                        <a:spcBef>
                          <a:spcPts val="0"/>
                        </a:spcBef>
                        <a:spcAft>
                          <a:spcPts val="0"/>
                        </a:spcAft>
                        <a:buNone/>
                      </a:pPr>
                      <a:r>
                        <a:rPr lang="en-GB" sz="1800" b="1"/>
                        <a:t>Compassionate</a:t>
                      </a:r>
                      <a:endParaRPr sz="1800" b="1"/>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300"/>
                        <a:t>The quality of being well meaning/kind.</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7"/>
                  </a:ext>
                </a:extLst>
              </a:tr>
            </a:tbl>
          </a:graphicData>
        </a:graphic>
      </p:graphicFrame>
      <p:cxnSp>
        <p:nvCxnSpPr>
          <p:cNvPr id="177" name="Google Shape;177;p22"/>
          <p:cNvCxnSpPr/>
          <p:nvPr/>
        </p:nvCxnSpPr>
        <p:spPr>
          <a:xfrm>
            <a:off x="3008000" y="1004900"/>
            <a:ext cx="2247300" cy="2111700"/>
          </a:xfrm>
          <a:prstGeom prst="straightConnector1">
            <a:avLst/>
          </a:prstGeom>
          <a:noFill/>
          <a:ln w="19050" cap="flat" cmpd="sng">
            <a:solidFill>
              <a:schemeClr val="accent5"/>
            </a:solidFill>
            <a:prstDash val="solid"/>
            <a:round/>
            <a:headEnd type="none" w="med" len="med"/>
            <a:tailEnd type="triangle" w="med" len="med"/>
          </a:ln>
        </p:spPr>
      </p:cxnSp>
      <p:cxnSp>
        <p:nvCxnSpPr>
          <p:cNvPr id="178" name="Google Shape;178;p22"/>
          <p:cNvCxnSpPr/>
          <p:nvPr/>
        </p:nvCxnSpPr>
        <p:spPr>
          <a:xfrm rot="10800000" flipH="1">
            <a:off x="3005025" y="992300"/>
            <a:ext cx="2236200" cy="517200"/>
          </a:xfrm>
          <a:prstGeom prst="straightConnector1">
            <a:avLst/>
          </a:prstGeom>
          <a:noFill/>
          <a:ln w="19050" cap="flat" cmpd="sng">
            <a:solidFill>
              <a:schemeClr val="accent5"/>
            </a:solidFill>
            <a:prstDash val="solid"/>
            <a:round/>
            <a:headEnd type="none" w="med" len="med"/>
            <a:tailEnd type="triangle" w="med" len="med"/>
          </a:ln>
        </p:spPr>
      </p:cxnSp>
      <p:cxnSp>
        <p:nvCxnSpPr>
          <p:cNvPr id="179" name="Google Shape;179;p22"/>
          <p:cNvCxnSpPr/>
          <p:nvPr/>
        </p:nvCxnSpPr>
        <p:spPr>
          <a:xfrm>
            <a:off x="3003225" y="1995500"/>
            <a:ext cx="2239500" cy="2700900"/>
          </a:xfrm>
          <a:prstGeom prst="straightConnector1">
            <a:avLst/>
          </a:prstGeom>
          <a:noFill/>
          <a:ln w="19050" cap="flat" cmpd="sng">
            <a:solidFill>
              <a:schemeClr val="accent5"/>
            </a:solidFill>
            <a:prstDash val="solid"/>
            <a:round/>
            <a:headEnd type="none" w="med" len="med"/>
            <a:tailEnd type="triangle" w="med" len="med"/>
          </a:ln>
        </p:spPr>
      </p:cxnSp>
      <p:cxnSp>
        <p:nvCxnSpPr>
          <p:cNvPr id="180" name="Google Shape;180;p22"/>
          <p:cNvCxnSpPr/>
          <p:nvPr/>
        </p:nvCxnSpPr>
        <p:spPr>
          <a:xfrm>
            <a:off x="3008000" y="2571750"/>
            <a:ext cx="2261400" cy="1048200"/>
          </a:xfrm>
          <a:prstGeom prst="straightConnector1">
            <a:avLst/>
          </a:prstGeom>
          <a:noFill/>
          <a:ln w="19050" cap="flat" cmpd="sng">
            <a:solidFill>
              <a:schemeClr val="accent5"/>
            </a:solidFill>
            <a:prstDash val="solid"/>
            <a:round/>
            <a:headEnd type="none" w="med" len="med"/>
            <a:tailEnd type="triangle" w="med" len="med"/>
          </a:ln>
        </p:spPr>
      </p:cxnSp>
      <p:cxnSp>
        <p:nvCxnSpPr>
          <p:cNvPr id="181" name="Google Shape;181;p22"/>
          <p:cNvCxnSpPr/>
          <p:nvPr/>
        </p:nvCxnSpPr>
        <p:spPr>
          <a:xfrm rot="10800000" flipH="1">
            <a:off x="3005025" y="1527775"/>
            <a:ext cx="2262300" cy="1601400"/>
          </a:xfrm>
          <a:prstGeom prst="straightConnector1">
            <a:avLst/>
          </a:prstGeom>
          <a:noFill/>
          <a:ln w="19050" cap="flat" cmpd="sng">
            <a:solidFill>
              <a:schemeClr val="accent5"/>
            </a:solidFill>
            <a:prstDash val="solid"/>
            <a:round/>
            <a:headEnd type="none" w="med" len="med"/>
            <a:tailEnd type="triangle" w="med" len="med"/>
          </a:ln>
        </p:spPr>
      </p:cxnSp>
      <p:cxnSp>
        <p:nvCxnSpPr>
          <p:cNvPr id="182" name="Google Shape;182;p22"/>
          <p:cNvCxnSpPr/>
          <p:nvPr/>
        </p:nvCxnSpPr>
        <p:spPr>
          <a:xfrm rot="10800000" flipH="1">
            <a:off x="3007550" y="2552575"/>
            <a:ext cx="2240700" cy="1118700"/>
          </a:xfrm>
          <a:prstGeom prst="straightConnector1">
            <a:avLst/>
          </a:prstGeom>
          <a:noFill/>
          <a:ln w="19050" cap="flat" cmpd="sng">
            <a:solidFill>
              <a:schemeClr val="accent5"/>
            </a:solidFill>
            <a:prstDash val="solid"/>
            <a:round/>
            <a:headEnd type="none" w="med" len="med"/>
            <a:tailEnd type="triangle" w="med" len="med"/>
          </a:ln>
        </p:spPr>
      </p:cxnSp>
      <p:cxnSp>
        <p:nvCxnSpPr>
          <p:cNvPr id="183" name="Google Shape;183;p22"/>
          <p:cNvCxnSpPr/>
          <p:nvPr/>
        </p:nvCxnSpPr>
        <p:spPr>
          <a:xfrm rot="10800000" flipH="1">
            <a:off x="3014150" y="2030725"/>
            <a:ext cx="2249100" cy="216240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184;p22"/>
          <p:cNvCxnSpPr/>
          <p:nvPr/>
        </p:nvCxnSpPr>
        <p:spPr>
          <a:xfrm rot="10800000" flipH="1">
            <a:off x="3007550" y="4194750"/>
            <a:ext cx="2259900" cy="543900"/>
          </a:xfrm>
          <a:prstGeom prst="straightConnector1">
            <a:avLst/>
          </a:prstGeom>
          <a:noFill/>
          <a:ln w="19050" cap="flat" cmpd="sng">
            <a:solidFill>
              <a:schemeClr val="accent5"/>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1000"/>
                                        <p:tgtEl>
                                          <p:spTgt spid="1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
                                        </p:tgtEl>
                                        <p:attrNameLst>
                                          <p:attrName>style.visibility</p:attrName>
                                        </p:attrNameLst>
                                      </p:cBhvr>
                                      <p:to>
                                        <p:strVal val="visible"/>
                                      </p:to>
                                    </p:set>
                                    <p:animEffect transition="in" filter="fade">
                                      <p:cBhvr>
                                        <p:cTn id="27" dur="1000"/>
                                        <p:tgtEl>
                                          <p:spTgt spid="1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fade">
                                      <p:cBhvr>
                                        <p:cTn id="32" dur="1000"/>
                                        <p:tgtEl>
                                          <p:spTgt spid="1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fade">
                                      <p:cBhvr>
                                        <p:cTn id="37" dur="1000"/>
                                        <p:tgtEl>
                                          <p:spTgt spid="1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4"/>
                                        </p:tgtEl>
                                        <p:attrNameLst>
                                          <p:attrName>style.visibility</p:attrName>
                                        </p:attrNameLst>
                                      </p:cBhvr>
                                      <p:to>
                                        <p:strVal val="visible"/>
                                      </p:to>
                                    </p:set>
                                    <p:animEffect transition="in" filter="fade">
                                      <p:cBhvr>
                                        <p:cTn id="42"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313050" y="172025"/>
            <a:ext cx="4045200" cy="12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u="sng"/>
              <a:t>ACTIVITY 3</a:t>
            </a:r>
            <a:endParaRPr sz="6000" u="sng"/>
          </a:p>
        </p:txBody>
      </p:sp>
      <p:sp>
        <p:nvSpPr>
          <p:cNvPr id="190" name="Google Shape;190;p23"/>
          <p:cNvSpPr txBox="1">
            <a:spLocks noGrp="1"/>
          </p:cNvSpPr>
          <p:nvPr>
            <p:ph type="body" idx="2"/>
          </p:nvPr>
        </p:nvSpPr>
        <p:spPr>
          <a:xfrm>
            <a:off x="4731300" y="270750"/>
            <a:ext cx="4227900" cy="4676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Nunito"/>
              <a:buChar char="●"/>
            </a:pPr>
            <a:r>
              <a:rPr lang="en-GB">
                <a:latin typeface="Nunito"/>
                <a:ea typeface="Nunito"/>
                <a:cs typeface="Nunito"/>
                <a:sym typeface="Nunito"/>
              </a:rPr>
              <a:t>Using everything you have gained from the previous activities, it is now your turn to create a piece of creative writing. </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n-GB">
                <a:latin typeface="Nunito"/>
                <a:ea typeface="Nunito"/>
                <a:cs typeface="Nunito"/>
                <a:sym typeface="Nunito"/>
              </a:rPr>
              <a:t>Maybe think about the following things:</a:t>
            </a:r>
            <a:endParaRPr>
              <a:latin typeface="Nunito"/>
              <a:ea typeface="Nunito"/>
              <a:cs typeface="Nunito"/>
              <a:sym typeface="Nunito"/>
            </a:endParaRPr>
          </a:p>
          <a:p>
            <a:pPr marL="914400" lvl="1" indent="-336550" algn="l" rtl="0">
              <a:spcBef>
                <a:spcPts val="0"/>
              </a:spcBef>
              <a:spcAft>
                <a:spcPts val="0"/>
              </a:spcAft>
              <a:buSzPts val="1700"/>
              <a:buFont typeface="Nunito"/>
              <a:buAutoNum type="alphaLcPeriod"/>
            </a:pPr>
            <a:r>
              <a:rPr lang="en-GB" sz="1700">
                <a:latin typeface="Nunito"/>
                <a:ea typeface="Nunito"/>
                <a:cs typeface="Nunito"/>
                <a:sym typeface="Nunito"/>
              </a:rPr>
              <a:t>Choose which genre you would like to write in. </a:t>
            </a:r>
            <a:endParaRPr sz="1700">
              <a:latin typeface="Nunito"/>
              <a:ea typeface="Nunito"/>
              <a:cs typeface="Nunito"/>
              <a:sym typeface="Nunito"/>
            </a:endParaRPr>
          </a:p>
          <a:p>
            <a:pPr marL="914400" lvl="1" indent="-336550" algn="l" rtl="0">
              <a:spcBef>
                <a:spcPts val="0"/>
              </a:spcBef>
              <a:spcAft>
                <a:spcPts val="0"/>
              </a:spcAft>
              <a:buSzPts val="1700"/>
              <a:buFont typeface="Nunito"/>
              <a:buAutoNum type="alphaLcPeriod"/>
            </a:pPr>
            <a:r>
              <a:rPr lang="en-GB" sz="1700">
                <a:latin typeface="Nunito"/>
                <a:ea typeface="Nunito"/>
                <a:cs typeface="Nunito"/>
                <a:sym typeface="Nunito"/>
              </a:rPr>
              <a:t>Choose some strong vocabulary (use the banks to help you if you like)</a:t>
            </a:r>
            <a:endParaRPr sz="1700">
              <a:latin typeface="Nunito"/>
              <a:ea typeface="Nunito"/>
              <a:cs typeface="Nunito"/>
              <a:sym typeface="Nunito"/>
            </a:endParaRPr>
          </a:p>
          <a:p>
            <a:pPr marL="914400" lvl="1" indent="-336550" algn="l" rtl="0">
              <a:spcBef>
                <a:spcPts val="0"/>
              </a:spcBef>
              <a:spcAft>
                <a:spcPts val="0"/>
              </a:spcAft>
              <a:buSzPts val="1700"/>
              <a:buFont typeface="Nunito"/>
              <a:buAutoNum type="alphaLcPeriod"/>
            </a:pPr>
            <a:r>
              <a:rPr lang="en-GB" sz="1700">
                <a:latin typeface="Nunito"/>
                <a:ea typeface="Nunito"/>
                <a:cs typeface="Nunito"/>
                <a:sym typeface="Nunito"/>
              </a:rPr>
              <a:t>Make it as detailed, unique and exciting as you can!</a:t>
            </a:r>
            <a:endParaRPr sz="1700">
              <a:latin typeface="Nunito"/>
              <a:ea typeface="Nunito"/>
              <a:cs typeface="Nunito"/>
              <a:sym typeface="Nunito"/>
            </a:endParaRPr>
          </a:p>
          <a:p>
            <a:pPr marL="457200" lvl="0" indent="-336550" algn="l" rtl="0">
              <a:spcBef>
                <a:spcPts val="0"/>
              </a:spcBef>
              <a:spcAft>
                <a:spcPts val="0"/>
              </a:spcAft>
              <a:buSzPts val="1700"/>
              <a:buFont typeface="Nunito"/>
              <a:buChar char="●"/>
            </a:pPr>
            <a:r>
              <a:rPr lang="en-GB" sz="1700">
                <a:latin typeface="Nunito"/>
                <a:ea typeface="Nunito"/>
                <a:cs typeface="Nunito"/>
                <a:sym typeface="Nunito"/>
              </a:rPr>
              <a:t>Aim for a maximum of 2 A4 sides. </a:t>
            </a:r>
            <a:endParaRPr sz="1700">
              <a:latin typeface="Nunito"/>
              <a:ea typeface="Nunito"/>
              <a:cs typeface="Nunito"/>
              <a:sym typeface="Nunito"/>
            </a:endParaRPr>
          </a:p>
        </p:txBody>
      </p:sp>
      <p:pic>
        <p:nvPicPr>
          <p:cNvPr id="191" name="Google Shape;191;p23"/>
          <p:cNvPicPr preferRelativeResize="0"/>
          <p:nvPr/>
        </p:nvPicPr>
        <p:blipFill>
          <a:blip r:embed="rId3">
            <a:alphaModFix/>
          </a:blip>
          <a:stretch>
            <a:fillRect/>
          </a:stretch>
        </p:blipFill>
        <p:spPr>
          <a:xfrm>
            <a:off x="465450" y="1187975"/>
            <a:ext cx="3502201" cy="3759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2"/>
          </p:nvPr>
        </p:nvSpPr>
        <p:spPr>
          <a:xfrm>
            <a:off x="4713225" y="237625"/>
            <a:ext cx="4305000" cy="22224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Font typeface="Comic Sans MS"/>
              <a:buAutoNum type="arabicPeriod"/>
            </a:pPr>
            <a:r>
              <a:rPr lang="en-GB" sz="2000" dirty="0">
                <a:latin typeface="Comic Sans MS"/>
                <a:ea typeface="Comic Sans MS"/>
                <a:cs typeface="Comic Sans MS"/>
                <a:sym typeface="Comic Sans MS"/>
              </a:rPr>
              <a:t>Look at the examples of different genres. </a:t>
            </a:r>
            <a:endParaRPr sz="2000" dirty="0">
              <a:latin typeface="Comic Sans MS"/>
              <a:ea typeface="Comic Sans MS"/>
              <a:cs typeface="Comic Sans MS"/>
              <a:sym typeface="Comic Sans MS"/>
            </a:endParaRPr>
          </a:p>
          <a:p>
            <a:pPr marL="457200" lvl="0" indent="-355600" algn="l" rtl="0">
              <a:spcBef>
                <a:spcPts val="0"/>
              </a:spcBef>
              <a:spcAft>
                <a:spcPts val="0"/>
              </a:spcAft>
              <a:buSzPts val="2000"/>
              <a:buAutoNum type="arabicPeriod"/>
            </a:pPr>
            <a:r>
              <a:rPr lang="en-GB" sz="2000" dirty="0">
                <a:latin typeface="Comic Sans MS"/>
                <a:ea typeface="Comic Sans MS"/>
                <a:cs typeface="Comic Sans MS"/>
                <a:sym typeface="Comic Sans MS"/>
              </a:rPr>
              <a:t>What do you think the term </a:t>
            </a:r>
            <a:r>
              <a:rPr lang="en-GB" sz="2000" b="1" u="sng" dirty="0">
                <a:latin typeface="Comic Sans MS"/>
                <a:ea typeface="Comic Sans MS"/>
                <a:cs typeface="Comic Sans MS"/>
                <a:sym typeface="Comic Sans MS"/>
              </a:rPr>
              <a:t>genre </a:t>
            </a:r>
            <a:r>
              <a:rPr lang="en-GB" sz="2000" dirty="0">
                <a:latin typeface="Comic Sans MS"/>
                <a:ea typeface="Comic Sans MS"/>
                <a:cs typeface="Comic Sans MS"/>
                <a:sym typeface="Comic Sans MS"/>
              </a:rPr>
              <a:t>means?</a:t>
            </a:r>
            <a:endParaRPr sz="2000" dirty="0">
              <a:latin typeface="Comic Sans MS"/>
              <a:ea typeface="Comic Sans MS"/>
              <a:cs typeface="Comic Sans MS"/>
              <a:sym typeface="Comic Sans MS"/>
            </a:endParaRPr>
          </a:p>
          <a:p>
            <a:pPr marL="457200" lvl="0" indent="-355600" algn="l" rtl="0">
              <a:spcBef>
                <a:spcPts val="0"/>
              </a:spcBef>
              <a:spcAft>
                <a:spcPts val="0"/>
              </a:spcAft>
              <a:buSzPts val="2000"/>
              <a:buFont typeface="Comic Sans MS"/>
              <a:buAutoNum type="arabicPeriod"/>
            </a:pPr>
            <a:r>
              <a:rPr lang="en-GB" sz="2000" dirty="0">
                <a:latin typeface="Comic Sans MS"/>
                <a:ea typeface="Comic Sans MS"/>
                <a:cs typeface="Comic Sans MS"/>
                <a:sym typeface="Comic Sans MS"/>
              </a:rPr>
              <a:t>Can you write a definition in your own words?</a:t>
            </a:r>
            <a:endParaRPr sz="2000" dirty="0">
              <a:latin typeface="Comic Sans MS"/>
              <a:ea typeface="Comic Sans MS"/>
              <a:cs typeface="Comic Sans MS"/>
              <a:sym typeface="Comic Sans MS"/>
            </a:endParaRPr>
          </a:p>
        </p:txBody>
      </p:sp>
      <p:pic>
        <p:nvPicPr>
          <p:cNvPr id="65" name="Google Shape;65;p14"/>
          <p:cNvPicPr preferRelativeResize="0"/>
          <p:nvPr/>
        </p:nvPicPr>
        <p:blipFill>
          <a:blip r:embed="rId3">
            <a:alphaModFix/>
          </a:blip>
          <a:stretch>
            <a:fillRect/>
          </a:stretch>
        </p:blipFill>
        <p:spPr>
          <a:xfrm>
            <a:off x="222275" y="487850"/>
            <a:ext cx="4162425" cy="3114675"/>
          </a:xfrm>
          <a:prstGeom prst="rect">
            <a:avLst/>
          </a:prstGeom>
          <a:noFill/>
          <a:ln>
            <a:noFill/>
          </a:ln>
        </p:spPr>
      </p:pic>
      <p:pic>
        <p:nvPicPr>
          <p:cNvPr id="66" name="Google Shape;66;p14"/>
          <p:cNvPicPr preferRelativeResize="0"/>
          <p:nvPr/>
        </p:nvPicPr>
        <p:blipFill>
          <a:blip r:embed="rId4">
            <a:alphaModFix/>
          </a:blip>
          <a:stretch>
            <a:fillRect/>
          </a:stretch>
        </p:blipFill>
        <p:spPr>
          <a:xfrm>
            <a:off x="5095625" y="2383825"/>
            <a:ext cx="3540191" cy="2600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10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10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1000"/>
                                        <p:tgtEl>
                                          <p:spTgt spid="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433350" y="1877550"/>
            <a:ext cx="2277300" cy="1388400"/>
          </a:xfrm>
          <a:prstGeom prst="rect">
            <a:avLst/>
          </a:prstGeom>
          <a:solidFill>
            <a:srgbClr val="B7B7B7"/>
          </a:solid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dirty="0">
                <a:solidFill>
                  <a:srgbClr val="000000"/>
                </a:solidFill>
              </a:rPr>
              <a:t>How many different genres of literature can you think of?</a:t>
            </a:r>
            <a:endParaRPr sz="2500" dirty="0">
              <a:solidFill>
                <a:srgbClr val="000000"/>
              </a:solidFill>
            </a:endParaRPr>
          </a:p>
        </p:txBody>
      </p:sp>
      <p:cxnSp>
        <p:nvCxnSpPr>
          <p:cNvPr id="72" name="Google Shape;72;p15"/>
          <p:cNvCxnSpPr>
            <a:stCxn id="71" idx="1"/>
          </p:cNvCxnSpPr>
          <p:nvPr/>
        </p:nvCxnSpPr>
        <p:spPr>
          <a:xfrm flipH="1">
            <a:off x="2515950" y="2571750"/>
            <a:ext cx="917400" cy="14100"/>
          </a:xfrm>
          <a:prstGeom prst="straightConnector1">
            <a:avLst/>
          </a:prstGeom>
          <a:noFill/>
          <a:ln w="38100" cap="flat" cmpd="sng">
            <a:solidFill>
              <a:srgbClr val="FF0000"/>
            </a:solidFill>
            <a:prstDash val="solid"/>
            <a:round/>
            <a:headEnd type="none" w="med" len="med"/>
            <a:tailEnd type="triangle" w="med" len="med"/>
          </a:ln>
        </p:spPr>
      </p:cxnSp>
      <p:cxnSp>
        <p:nvCxnSpPr>
          <p:cNvPr id="73" name="Google Shape;73;p15"/>
          <p:cNvCxnSpPr>
            <a:stCxn id="71" idx="0"/>
          </p:cNvCxnSpPr>
          <p:nvPr/>
        </p:nvCxnSpPr>
        <p:spPr>
          <a:xfrm rot="10800000">
            <a:off x="4570500" y="1216050"/>
            <a:ext cx="1500" cy="661500"/>
          </a:xfrm>
          <a:prstGeom prst="straightConnector1">
            <a:avLst/>
          </a:prstGeom>
          <a:noFill/>
          <a:ln w="38100" cap="flat" cmpd="sng">
            <a:solidFill>
              <a:srgbClr val="FF0000"/>
            </a:solidFill>
            <a:prstDash val="solid"/>
            <a:round/>
            <a:headEnd type="none" w="med" len="med"/>
            <a:tailEnd type="triangle" w="med" len="med"/>
          </a:ln>
        </p:spPr>
      </p:cxnSp>
      <p:cxnSp>
        <p:nvCxnSpPr>
          <p:cNvPr id="74" name="Google Shape;74;p15"/>
          <p:cNvCxnSpPr>
            <a:stCxn id="71" idx="3"/>
          </p:cNvCxnSpPr>
          <p:nvPr/>
        </p:nvCxnSpPr>
        <p:spPr>
          <a:xfrm>
            <a:off x="5710650" y="2571750"/>
            <a:ext cx="760500" cy="0"/>
          </a:xfrm>
          <a:prstGeom prst="straightConnector1">
            <a:avLst/>
          </a:prstGeom>
          <a:noFill/>
          <a:ln w="38100" cap="flat" cmpd="sng">
            <a:solidFill>
              <a:srgbClr val="FF0000"/>
            </a:solidFill>
            <a:prstDash val="solid"/>
            <a:round/>
            <a:headEnd type="none" w="med" len="med"/>
            <a:tailEnd type="triangle" w="med" len="med"/>
          </a:ln>
        </p:spPr>
      </p:cxnSp>
      <p:cxnSp>
        <p:nvCxnSpPr>
          <p:cNvPr id="75" name="Google Shape;75;p15"/>
          <p:cNvCxnSpPr>
            <a:stCxn id="71" idx="2"/>
          </p:cNvCxnSpPr>
          <p:nvPr/>
        </p:nvCxnSpPr>
        <p:spPr>
          <a:xfrm>
            <a:off x="4572000" y="3265950"/>
            <a:ext cx="12300" cy="913200"/>
          </a:xfrm>
          <a:prstGeom prst="straightConnector1">
            <a:avLst/>
          </a:prstGeom>
          <a:noFill/>
          <a:ln w="38100" cap="flat" cmpd="sng">
            <a:solidFill>
              <a:srgbClr val="FF0000"/>
            </a:solidFill>
            <a:prstDash val="solid"/>
            <a:round/>
            <a:headEnd type="none" w="med" len="med"/>
            <a:tailEnd type="triangle" w="med" len="med"/>
          </a:ln>
        </p:spPr>
      </p:cxnSp>
      <p:cxnSp>
        <p:nvCxnSpPr>
          <p:cNvPr id="84" name="Google Shape;84;p15"/>
          <p:cNvCxnSpPr/>
          <p:nvPr/>
        </p:nvCxnSpPr>
        <p:spPr>
          <a:xfrm>
            <a:off x="5702575" y="3270600"/>
            <a:ext cx="1663200" cy="978300"/>
          </a:xfrm>
          <a:prstGeom prst="straightConnector1">
            <a:avLst/>
          </a:prstGeom>
          <a:noFill/>
          <a:ln w="38100" cap="flat" cmpd="sng">
            <a:solidFill>
              <a:srgbClr val="FF0000"/>
            </a:solidFill>
            <a:prstDash val="solid"/>
            <a:round/>
            <a:headEnd type="none" w="med" len="med"/>
            <a:tailEnd type="triangle" w="med" len="med"/>
          </a:ln>
        </p:spPr>
      </p:cxnSp>
      <p:cxnSp>
        <p:nvCxnSpPr>
          <p:cNvPr id="85" name="Google Shape;85;p15"/>
          <p:cNvCxnSpPr/>
          <p:nvPr/>
        </p:nvCxnSpPr>
        <p:spPr>
          <a:xfrm rot="10800000" flipH="1">
            <a:off x="5744500" y="880675"/>
            <a:ext cx="1537500" cy="1006200"/>
          </a:xfrm>
          <a:prstGeom prst="straightConnector1">
            <a:avLst/>
          </a:prstGeom>
          <a:noFill/>
          <a:ln w="38100" cap="flat" cmpd="sng">
            <a:solidFill>
              <a:srgbClr val="FF0000"/>
            </a:solidFill>
            <a:prstDash val="solid"/>
            <a:round/>
            <a:headEnd type="none" w="med" len="med"/>
            <a:tailEnd type="triangle" w="med" len="med"/>
          </a:ln>
        </p:spPr>
      </p:cxnSp>
      <p:cxnSp>
        <p:nvCxnSpPr>
          <p:cNvPr id="86" name="Google Shape;86;p15"/>
          <p:cNvCxnSpPr/>
          <p:nvPr/>
        </p:nvCxnSpPr>
        <p:spPr>
          <a:xfrm flipH="1">
            <a:off x="1942700" y="3284575"/>
            <a:ext cx="1509600" cy="1006200"/>
          </a:xfrm>
          <a:prstGeom prst="straightConnector1">
            <a:avLst/>
          </a:prstGeom>
          <a:noFill/>
          <a:ln w="38100" cap="flat" cmpd="sng">
            <a:solidFill>
              <a:srgbClr val="FF0000"/>
            </a:solidFill>
            <a:prstDash val="solid"/>
            <a:round/>
            <a:headEnd type="none" w="med" len="med"/>
            <a:tailEnd type="triangle" w="med" len="med"/>
          </a:ln>
        </p:spPr>
      </p:cxnSp>
      <p:cxnSp>
        <p:nvCxnSpPr>
          <p:cNvPr id="87" name="Google Shape;87;p15"/>
          <p:cNvCxnSpPr/>
          <p:nvPr/>
        </p:nvCxnSpPr>
        <p:spPr>
          <a:xfrm rot="10800000">
            <a:off x="2124450" y="824575"/>
            <a:ext cx="1299900" cy="1062300"/>
          </a:xfrm>
          <a:prstGeom prst="straightConnector1">
            <a:avLst/>
          </a:prstGeom>
          <a:noFill/>
          <a:ln w="38100"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33698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10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childTnLst>
                                </p:cTn>
                              </p:par>
                              <p:par>
                                <p:cTn id="16" presetID="10"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1000"/>
                                        <p:tgtEl>
                                          <p:spTgt spid="8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1000"/>
                                        <p:tgtEl>
                                          <p:spTgt spid="8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433350" y="1877550"/>
            <a:ext cx="2277300" cy="1388400"/>
          </a:xfrm>
          <a:prstGeom prst="rect">
            <a:avLst/>
          </a:prstGeom>
          <a:solidFill>
            <a:srgbClr val="B7B7B7"/>
          </a:solid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dirty="0">
                <a:solidFill>
                  <a:srgbClr val="000000"/>
                </a:solidFill>
              </a:rPr>
              <a:t>How many different genres of literature can you think of?</a:t>
            </a:r>
            <a:endParaRPr sz="2500" dirty="0">
              <a:solidFill>
                <a:srgbClr val="000000"/>
              </a:solidFill>
            </a:endParaRPr>
          </a:p>
        </p:txBody>
      </p:sp>
      <p:cxnSp>
        <p:nvCxnSpPr>
          <p:cNvPr id="72" name="Google Shape;72;p15"/>
          <p:cNvCxnSpPr>
            <a:stCxn id="71" idx="1"/>
          </p:cNvCxnSpPr>
          <p:nvPr/>
        </p:nvCxnSpPr>
        <p:spPr>
          <a:xfrm flipH="1">
            <a:off x="2515950" y="2571750"/>
            <a:ext cx="917400" cy="14100"/>
          </a:xfrm>
          <a:prstGeom prst="straightConnector1">
            <a:avLst/>
          </a:prstGeom>
          <a:noFill/>
          <a:ln w="38100" cap="flat" cmpd="sng">
            <a:solidFill>
              <a:srgbClr val="FF0000"/>
            </a:solidFill>
            <a:prstDash val="solid"/>
            <a:round/>
            <a:headEnd type="none" w="med" len="med"/>
            <a:tailEnd type="triangle" w="med" len="med"/>
          </a:ln>
        </p:spPr>
      </p:cxnSp>
      <p:cxnSp>
        <p:nvCxnSpPr>
          <p:cNvPr id="73" name="Google Shape;73;p15"/>
          <p:cNvCxnSpPr>
            <a:stCxn id="71" idx="0"/>
          </p:cNvCxnSpPr>
          <p:nvPr/>
        </p:nvCxnSpPr>
        <p:spPr>
          <a:xfrm rot="10800000">
            <a:off x="4570500" y="1216050"/>
            <a:ext cx="1500" cy="661500"/>
          </a:xfrm>
          <a:prstGeom prst="straightConnector1">
            <a:avLst/>
          </a:prstGeom>
          <a:noFill/>
          <a:ln w="38100" cap="flat" cmpd="sng">
            <a:solidFill>
              <a:srgbClr val="FF0000"/>
            </a:solidFill>
            <a:prstDash val="solid"/>
            <a:round/>
            <a:headEnd type="none" w="med" len="med"/>
            <a:tailEnd type="triangle" w="med" len="med"/>
          </a:ln>
        </p:spPr>
      </p:cxnSp>
      <p:cxnSp>
        <p:nvCxnSpPr>
          <p:cNvPr id="74" name="Google Shape;74;p15"/>
          <p:cNvCxnSpPr>
            <a:stCxn id="71" idx="3"/>
          </p:cNvCxnSpPr>
          <p:nvPr/>
        </p:nvCxnSpPr>
        <p:spPr>
          <a:xfrm>
            <a:off x="5710650" y="2571750"/>
            <a:ext cx="760500" cy="0"/>
          </a:xfrm>
          <a:prstGeom prst="straightConnector1">
            <a:avLst/>
          </a:prstGeom>
          <a:noFill/>
          <a:ln w="38100" cap="flat" cmpd="sng">
            <a:solidFill>
              <a:srgbClr val="FF0000"/>
            </a:solidFill>
            <a:prstDash val="solid"/>
            <a:round/>
            <a:headEnd type="none" w="med" len="med"/>
            <a:tailEnd type="triangle" w="med" len="med"/>
          </a:ln>
        </p:spPr>
      </p:cxnSp>
      <p:cxnSp>
        <p:nvCxnSpPr>
          <p:cNvPr id="75" name="Google Shape;75;p15"/>
          <p:cNvCxnSpPr>
            <a:stCxn id="71" idx="2"/>
          </p:cNvCxnSpPr>
          <p:nvPr/>
        </p:nvCxnSpPr>
        <p:spPr>
          <a:xfrm>
            <a:off x="4572000" y="3265950"/>
            <a:ext cx="12300" cy="913200"/>
          </a:xfrm>
          <a:prstGeom prst="straightConnector1">
            <a:avLst/>
          </a:prstGeom>
          <a:noFill/>
          <a:ln w="38100" cap="flat" cmpd="sng">
            <a:solidFill>
              <a:srgbClr val="FF0000"/>
            </a:solidFill>
            <a:prstDash val="solid"/>
            <a:round/>
            <a:headEnd type="none" w="med" len="med"/>
            <a:tailEnd type="triangle" w="med" len="med"/>
          </a:ln>
        </p:spPr>
      </p:cxnSp>
      <p:sp>
        <p:nvSpPr>
          <p:cNvPr id="76" name="Google Shape;76;p15"/>
          <p:cNvSpPr txBox="1"/>
          <p:nvPr/>
        </p:nvSpPr>
        <p:spPr>
          <a:xfrm>
            <a:off x="3634800" y="810675"/>
            <a:ext cx="18729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a:latin typeface="Comic Sans MS"/>
                <a:ea typeface="Comic Sans MS"/>
                <a:cs typeface="Comic Sans MS"/>
                <a:sym typeface="Comic Sans MS"/>
              </a:rPr>
              <a:t>FICTION</a:t>
            </a:r>
            <a:endParaRPr sz="1900">
              <a:latin typeface="Comic Sans MS"/>
              <a:ea typeface="Comic Sans MS"/>
              <a:cs typeface="Comic Sans MS"/>
              <a:sym typeface="Comic Sans MS"/>
            </a:endParaRPr>
          </a:p>
        </p:txBody>
      </p:sp>
      <p:sp>
        <p:nvSpPr>
          <p:cNvPr id="77" name="Google Shape;77;p15"/>
          <p:cNvSpPr txBox="1"/>
          <p:nvPr/>
        </p:nvSpPr>
        <p:spPr>
          <a:xfrm>
            <a:off x="6205200" y="2201400"/>
            <a:ext cx="1872900" cy="74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a:latin typeface="Comic Sans MS"/>
                <a:ea typeface="Comic Sans MS"/>
                <a:cs typeface="Comic Sans MS"/>
                <a:sym typeface="Comic Sans MS"/>
              </a:rPr>
              <a:t>SCIENCE FICTION</a:t>
            </a:r>
            <a:endParaRPr sz="1900">
              <a:latin typeface="Comic Sans MS"/>
              <a:ea typeface="Comic Sans MS"/>
              <a:cs typeface="Comic Sans MS"/>
              <a:sym typeface="Comic Sans MS"/>
            </a:endParaRPr>
          </a:p>
        </p:txBody>
      </p:sp>
      <p:sp>
        <p:nvSpPr>
          <p:cNvPr id="78" name="Google Shape;78;p15"/>
          <p:cNvSpPr txBox="1"/>
          <p:nvPr/>
        </p:nvSpPr>
        <p:spPr>
          <a:xfrm>
            <a:off x="3634800" y="4179150"/>
            <a:ext cx="18729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a:latin typeface="Comic Sans MS"/>
                <a:ea typeface="Comic Sans MS"/>
                <a:cs typeface="Comic Sans MS"/>
                <a:sym typeface="Comic Sans MS"/>
              </a:rPr>
              <a:t>MYSTERY</a:t>
            </a:r>
            <a:endParaRPr sz="1900">
              <a:latin typeface="Comic Sans MS"/>
              <a:ea typeface="Comic Sans MS"/>
              <a:cs typeface="Comic Sans MS"/>
              <a:sym typeface="Comic Sans MS"/>
            </a:endParaRPr>
          </a:p>
        </p:txBody>
      </p:sp>
      <p:sp>
        <p:nvSpPr>
          <p:cNvPr id="79" name="Google Shape;79;p15"/>
          <p:cNvSpPr txBox="1"/>
          <p:nvPr/>
        </p:nvSpPr>
        <p:spPr>
          <a:xfrm>
            <a:off x="793450" y="2320200"/>
            <a:ext cx="18729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a:latin typeface="Comic Sans MS"/>
                <a:ea typeface="Comic Sans MS"/>
                <a:cs typeface="Comic Sans MS"/>
                <a:sym typeface="Comic Sans MS"/>
              </a:rPr>
              <a:t>GOTHIC</a:t>
            </a:r>
            <a:endParaRPr sz="1900">
              <a:latin typeface="Comic Sans MS"/>
              <a:ea typeface="Comic Sans MS"/>
              <a:cs typeface="Comic Sans MS"/>
              <a:sym typeface="Comic Sans MS"/>
            </a:endParaRPr>
          </a:p>
        </p:txBody>
      </p:sp>
      <p:sp>
        <p:nvSpPr>
          <p:cNvPr id="80" name="Google Shape;80;p15"/>
          <p:cNvSpPr txBox="1"/>
          <p:nvPr/>
        </p:nvSpPr>
        <p:spPr>
          <a:xfrm>
            <a:off x="6955950" y="386850"/>
            <a:ext cx="18729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a:latin typeface="Comic Sans MS"/>
                <a:ea typeface="Comic Sans MS"/>
                <a:cs typeface="Comic Sans MS"/>
                <a:sym typeface="Comic Sans MS"/>
              </a:rPr>
              <a:t>THRILLER</a:t>
            </a:r>
            <a:endParaRPr sz="1900">
              <a:latin typeface="Comic Sans MS"/>
              <a:ea typeface="Comic Sans MS"/>
              <a:cs typeface="Comic Sans MS"/>
              <a:sym typeface="Comic Sans MS"/>
            </a:endParaRPr>
          </a:p>
        </p:txBody>
      </p:sp>
      <p:sp>
        <p:nvSpPr>
          <p:cNvPr id="81" name="Google Shape;81;p15"/>
          <p:cNvSpPr txBox="1"/>
          <p:nvPr/>
        </p:nvSpPr>
        <p:spPr>
          <a:xfrm>
            <a:off x="527900" y="455875"/>
            <a:ext cx="18729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a:latin typeface="Comic Sans MS"/>
                <a:ea typeface="Comic Sans MS"/>
                <a:cs typeface="Comic Sans MS"/>
                <a:sym typeface="Comic Sans MS"/>
              </a:rPr>
              <a:t>FANTASY</a:t>
            </a:r>
            <a:endParaRPr sz="1900">
              <a:latin typeface="Comic Sans MS"/>
              <a:ea typeface="Comic Sans MS"/>
              <a:cs typeface="Comic Sans MS"/>
              <a:sym typeface="Comic Sans MS"/>
            </a:endParaRPr>
          </a:p>
        </p:txBody>
      </p:sp>
      <p:sp>
        <p:nvSpPr>
          <p:cNvPr id="82" name="Google Shape;82;p15"/>
          <p:cNvSpPr txBox="1"/>
          <p:nvPr/>
        </p:nvSpPr>
        <p:spPr>
          <a:xfrm>
            <a:off x="307625" y="4253550"/>
            <a:ext cx="18729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a:latin typeface="Comic Sans MS"/>
                <a:ea typeface="Comic Sans MS"/>
                <a:cs typeface="Comic Sans MS"/>
                <a:sym typeface="Comic Sans MS"/>
              </a:rPr>
              <a:t>TRAGEDY</a:t>
            </a:r>
            <a:endParaRPr sz="1900">
              <a:latin typeface="Comic Sans MS"/>
              <a:ea typeface="Comic Sans MS"/>
              <a:cs typeface="Comic Sans MS"/>
              <a:sym typeface="Comic Sans MS"/>
            </a:endParaRPr>
          </a:p>
        </p:txBody>
      </p:sp>
      <p:sp>
        <p:nvSpPr>
          <p:cNvPr id="83" name="Google Shape;83;p15"/>
          <p:cNvSpPr txBox="1"/>
          <p:nvPr/>
        </p:nvSpPr>
        <p:spPr>
          <a:xfrm>
            <a:off x="6840075" y="4253550"/>
            <a:ext cx="18729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900">
                <a:latin typeface="Comic Sans MS"/>
                <a:ea typeface="Comic Sans MS"/>
                <a:cs typeface="Comic Sans MS"/>
                <a:sym typeface="Comic Sans MS"/>
              </a:rPr>
              <a:t>MYTH</a:t>
            </a:r>
            <a:endParaRPr sz="1900">
              <a:latin typeface="Comic Sans MS"/>
              <a:ea typeface="Comic Sans MS"/>
              <a:cs typeface="Comic Sans MS"/>
              <a:sym typeface="Comic Sans MS"/>
            </a:endParaRPr>
          </a:p>
        </p:txBody>
      </p:sp>
      <p:cxnSp>
        <p:nvCxnSpPr>
          <p:cNvPr id="84" name="Google Shape;84;p15"/>
          <p:cNvCxnSpPr/>
          <p:nvPr/>
        </p:nvCxnSpPr>
        <p:spPr>
          <a:xfrm>
            <a:off x="5702575" y="3270600"/>
            <a:ext cx="1663200" cy="978300"/>
          </a:xfrm>
          <a:prstGeom prst="straightConnector1">
            <a:avLst/>
          </a:prstGeom>
          <a:noFill/>
          <a:ln w="38100" cap="flat" cmpd="sng">
            <a:solidFill>
              <a:srgbClr val="FF0000"/>
            </a:solidFill>
            <a:prstDash val="solid"/>
            <a:round/>
            <a:headEnd type="none" w="med" len="med"/>
            <a:tailEnd type="triangle" w="med" len="med"/>
          </a:ln>
        </p:spPr>
      </p:cxnSp>
      <p:cxnSp>
        <p:nvCxnSpPr>
          <p:cNvPr id="85" name="Google Shape;85;p15"/>
          <p:cNvCxnSpPr/>
          <p:nvPr/>
        </p:nvCxnSpPr>
        <p:spPr>
          <a:xfrm rot="10800000" flipH="1">
            <a:off x="5744500" y="880675"/>
            <a:ext cx="1537500" cy="1006200"/>
          </a:xfrm>
          <a:prstGeom prst="straightConnector1">
            <a:avLst/>
          </a:prstGeom>
          <a:noFill/>
          <a:ln w="38100" cap="flat" cmpd="sng">
            <a:solidFill>
              <a:srgbClr val="FF0000"/>
            </a:solidFill>
            <a:prstDash val="solid"/>
            <a:round/>
            <a:headEnd type="none" w="med" len="med"/>
            <a:tailEnd type="triangle" w="med" len="med"/>
          </a:ln>
        </p:spPr>
      </p:cxnSp>
      <p:cxnSp>
        <p:nvCxnSpPr>
          <p:cNvPr id="86" name="Google Shape;86;p15"/>
          <p:cNvCxnSpPr/>
          <p:nvPr/>
        </p:nvCxnSpPr>
        <p:spPr>
          <a:xfrm flipH="1">
            <a:off x="1942700" y="3284575"/>
            <a:ext cx="1509600" cy="1006200"/>
          </a:xfrm>
          <a:prstGeom prst="straightConnector1">
            <a:avLst/>
          </a:prstGeom>
          <a:noFill/>
          <a:ln w="38100" cap="flat" cmpd="sng">
            <a:solidFill>
              <a:srgbClr val="FF0000"/>
            </a:solidFill>
            <a:prstDash val="solid"/>
            <a:round/>
            <a:headEnd type="none" w="med" len="med"/>
            <a:tailEnd type="triangle" w="med" len="med"/>
          </a:ln>
        </p:spPr>
      </p:cxnSp>
      <p:cxnSp>
        <p:nvCxnSpPr>
          <p:cNvPr id="87" name="Google Shape;87;p15"/>
          <p:cNvCxnSpPr/>
          <p:nvPr/>
        </p:nvCxnSpPr>
        <p:spPr>
          <a:xfrm rot="10800000">
            <a:off x="2124450" y="824575"/>
            <a:ext cx="1299900" cy="10623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par>
                                <p:cTn id="16" presetID="10" presetClass="entr" presetSubtype="0"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1000"/>
                                        <p:tgtEl>
                                          <p:spTgt spid="85"/>
                                        </p:tgtEl>
                                      </p:cBhvr>
                                    </p:animEffect>
                                  </p:childTnLst>
                                </p:cTn>
                              </p:par>
                              <p:par>
                                <p:cTn id="24" presetID="10" presetClass="entr" presetSubtype="0"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10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10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1000"/>
                                        <p:tgtEl>
                                          <p:spTgt spid="84"/>
                                        </p:tgtEl>
                                      </p:cBhvr>
                                    </p:animEffect>
                                  </p:childTnLst>
                                </p:cTn>
                              </p:par>
                              <p:par>
                                <p:cTn id="40" presetID="10" presetClass="entr" presetSubtype="0" fill="hold"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10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10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10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childTnLst>
                                </p:cTn>
                              </p:par>
                              <p:par>
                                <p:cTn id="64" presetID="10"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251525" y="615000"/>
            <a:ext cx="4045200" cy="12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u="sng" dirty="0"/>
              <a:t>ACTIVITY 1</a:t>
            </a:r>
            <a:endParaRPr sz="6000" u="sng" dirty="0"/>
          </a:p>
        </p:txBody>
      </p:sp>
      <p:sp>
        <p:nvSpPr>
          <p:cNvPr id="93" name="Google Shape;93;p16"/>
          <p:cNvSpPr txBox="1">
            <a:spLocks noGrp="1"/>
          </p:cNvSpPr>
          <p:nvPr>
            <p:ph type="body" idx="2"/>
          </p:nvPr>
        </p:nvSpPr>
        <p:spPr>
          <a:xfrm>
            <a:off x="4731300" y="270750"/>
            <a:ext cx="4227900" cy="41484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Char char="●"/>
            </a:pPr>
            <a:r>
              <a:rPr lang="en-GB" sz="2000" dirty="0"/>
              <a:t>You are going to see 3 examples of common literature genres. </a:t>
            </a:r>
            <a:endParaRPr sz="2000" dirty="0"/>
          </a:p>
          <a:p>
            <a:pPr marL="457200" lvl="0" indent="-355600" algn="l" rtl="0">
              <a:spcBef>
                <a:spcPts val="0"/>
              </a:spcBef>
              <a:spcAft>
                <a:spcPts val="0"/>
              </a:spcAft>
              <a:buSzPts val="2000"/>
              <a:buChar char="●"/>
            </a:pPr>
            <a:r>
              <a:rPr lang="en-GB" sz="2000" dirty="0"/>
              <a:t>Can you identify </a:t>
            </a:r>
            <a:r>
              <a:rPr lang="en-GB" sz="2000" b="1" u="sng" dirty="0"/>
              <a:t>WHY</a:t>
            </a:r>
            <a:r>
              <a:rPr lang="en-GB" sz="2000" dirty="0"/>
              <a:t> they are that genre? Think about:</a:t>
            </a:r>
            <a:endParaRPr sz="2000" dirty="0"/>
          </a:p>
          <a:p>
            <a:pPr marL="914400" lvl="1" indent="-330200" algn="l" rtl="0">
              <a:spcBef>
                <a:spcPts val="0"/>
              </a:spcBef>
              <a:spcAft>
                <a:spcPts val="0"/>
              </a:spcAft>
              <a:buSzPts val="1600"/>
              <a:buChar char="○"/>
            </a:pPr>
            <a:r>
              <a:rPr lang="en-GB" sz="1600" dirty="0"/>
              <a:t>Setting</a:t>
            </a:r>
            <a:endParaRPr sz="1600" dirty="0"/>
          </a:p>
          <a:p>
            <a:pPr marL="914400" lvl="1" indent="-330200" algn="l" rtl="0">
              <a:spcBef>
                <a:spcPts val="0"/>
              </a:spcBef>
              <a:spcAft>
                <a:spcPts val="0"/>
              </a:spcAft>
              <a:buSzPts val="1600"/>
              <a:buChar char="○"/>
            </a:pPr>
            <a:r>
              <a:rPr lang="en-GB" sz="1600" dirty="0"/>
              <a:t>Character(s)</a:t>
            </a:r>
            <a:endParaRPr sz="1600" dirty="0"/>
          </a:p>
          <a:p>
            <a:pPr marL="914400" lvl="1" indent="-330200" algn="l" rtl="0">
              <a:spcBef>
                <a:spcPts val="0"/>
              </a:spcBef>
              <a:spcAft>
                <a:spcPts val="0"/>
              </a:spcAft>
              <a:buSzPts val="1600"/>
              <a:buChar char="○"/>
            </a:pPr>
            <a:r>
              <a:rPr lang="en-GB" sz="1600" dirty="0"/>
              <a:t>Description</a:t>
            </a:r>
            <a:endParaRPr sz="1600" dirty="0"/>
          </a:p>
          <a:p>
            <a:pPr marL="914400" lvl="1" indent="-330200" algn="l" rtl="0">
              <a:spcBef>
                <a:spcPts val="0"/>
              </a:spcBef>
              <a:spcAft>
                <a:spcPts val="0"/>
              </a:spcAft>
              <a:buSzPts val="1600"/>
              <a:buChar char="○"/>
            </a:pPr>
            <a:r>
              <a:rPr lang="en-GB" sz="1600" dirty="0"/>
              <a:t>Language (the words used)</a:t>
            </a:r>
            <a:endParaRPr sz="1600" dirty="0"/>
          </a:p>
        </p:txBody>
      </p:sp>
      <p:pic>
        <p:nvPicPr>
          <p:cNvPr id="94" name="Google Shape;94;p16"/>
          <p:cNvPicPr preferRelativeResize="0"/>
          <p:nvPr/>
        </p:nvPicPr>
        <p:blipFill>
          <a:blip r:embed="rId3">
            <a:alphaModFix/>
          </a:blip>
          <a:stretch>
            <a:fillRect/>
          </a:stretch>
        </p:blipFill>
        <p:spPr>
          <a:xfrm>
            <a:off x="379588" y="2276899"/>
            <a:ext cx="3789075" cy="259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4402725" y="0"/>
            <a:ext cx="4741200" cy="5143500"/>
          </a:xfrm>
          <a:prstGeom prst="rect">
            <a:avLst/>
          </a:prstGeom>
          <a:solidFill>
            <a:srgbClr val="D9D9D9"/>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300" b="0" dirty="0">
                <a:solidFill>
                  <a:srgbClr val="000000"/>
                </a:solidFill>
                <a:latin typeface="Arial"/>
                <a:ea typeface="Arial"/>
                <a:cs typeface="Arial"/>
                <a:sym typeface="Arial"/>
              </a:rPr>
              <a:t>October arrived, spreading a damp chill over the grounds and into the castle. Madam </a:t>
            </a:r>
            <a:r>
              <a:rPr lang="en-GB" sz="1300" b="0" dirty="0" err="1">
                <a:solidFill>
                  <a:srgbClr val="000000"/>
                </a:solidFill>
                <a:latin typeface="Arial"/>
                <a:ea typeface="Arial"/>
                <a:cs typeface="Arial"/>
                <a:sym typeface="Arial"/>
              </a:rPr>
              <a:t>Pomfrey</a:t>
            </a:r>
            <a:r>
              <a:rPr lang="en-GB" sz="1300" b="0" dirty="0">
                <a:solidFill>
                  <a:srgbClr val="000000"/>
                </a:solidFill>
                <a:latin typeface="Arial"/>
                <a:ea typeface="Arial"/>
                <a:cs typeface="Arial"/>
                <a:sym typeface="Arial"/>
              </a:rPr>
              <a:t>, the nurse, was kept busy by a </a:t>
            </a:r>
            <a:r>
              <a:rPr lang="en-GB" sz="1300" b="0" dirty="0">
                <a:solidFill>
                  <a:schemeClr val="accent1"/>
                </a:solidFill>
                <a:latin typeface="+mn-lt"/>
                <a:sym typeface="Arial"/>
              </a:rPr>
              <a:t>sudden spate of colds among the staff and students. Her </a:t>
            </a:r>
            <a:r>
              <a:rPr lang="en-GB" sz="1300" b="0" dirty="0" err="1">
                <a:solidFill>
                  <a:schemeClr val="accent1"/>
                </a:solidFill>
                <a:latin typeface="+mn-lt"/>
                <a:sym typeface="Arial"/>
              </a:rPr>
              <a:t>Pepperup</a:t>
            </a:r>
            <a:r>
              <a:rPr lang="en-GB" sz="1300" b="0" dirty="0">
                <a:solidFill>
                  <a:schemeClr val="accent1"/>
                </a:solidFill>
                <a:latin typeface="+mn-lt"/>
                <a:sym typeface="Arial"/>
              </a:rPr>
              <a:t> potion worked instantly, though it left the drinker smoking at the ears for several hours afterward. Ginny </a:t>
            </a:r>
            <a:r>
              <a:rPr lang="en-GB" sz="1300" b="0" dirty="0" err="1">
                <a:solidFill>
                  <a:schemeClr val="accent1"/>
                </a:solidFill>
                <a:latin typeface="+mn-lt"/>
                <a:sym typeface="Arial"/>
              </a:rPr>
              <a:t>Weasley</a:t>
            </a:r>
            <a:r>
              <a:rPr lang="en-GB" sz="1300" b="0" dirty="0">
                <a:solidFill>
                  <a:schemeClr val="accent1"/>
                </a:solidFill>
                <a:latin typeface="+mn-lt"/>
                <a:sym typeface="Arial"/>
              </a:rPr>
              <a:t>, who had been looking pale, was bullied into taking some by Percy. The steam pouring from under her vivid hair gave the impression that her whole head was on fire. </a:t>
            </a:r>
            <a:endParaRPr sz="1300" b="0" dirty="0">
              <a:solidFill>
                <a:schemeClr val="accent1"/>
              </a:solidFill>
              <a:latin typeface="+mn-lt"/>
              <a:sym typeface="Arial"/>
            </a:endParaRPr>
          </a:p>
          <a:p>
            <a:pPr marL="0" lvl="0" indent="0" algn="l" rtl="0">
              <a:spcBef>
                <a:spcPts val="0"/>
              </a:spcBef>
              <a:spcAft>
                <a:spcPts val="0"/>
              </a:spcAft>
              <a:buNone/>
            </a:pPr>
            <a:endParaRPr sz="1300" b="0" dirty="0">
              <a:solidFill>
                <a:schemeClr val="accent1"/>
              </a:solidFill>
              <a:latin typeface="+mn-lt"/>
              <a:sym typeface="Arial"/>
            </a:endParaRPr>
          </a:p>
          <a:p>
            <a:pPr marL="0" lvl="0" indent="0" algn="l" rtl="0">
              <a:spcBef>
                <a:spcPts val="0"/>
              </a:spcBef>
              <a:spcAft>
                <a:spcPts val="0"/>
              </a:spcAft>
              <a:buNone/>
            </a:pPr>
            <a:r>
              <a:rPr lang="en-GB" sz="1300" b="0" dirty="0">
                <a:solidFill>
                  <a:schemeClr val="accent1"/>
                </a:solidFill>
                <a:latin typeface="+mn-lt"/>
                <a:sym typeface="Arial"/>
              </a:rPr>
              <a:t>Raindrops the size of bullets thundered on the castle windows for days on end; the lake rose, the flower beds turned into muddy streams, and Hagrid's pumpkins swelled to the size of garden sheds. Oliver Wood's enthusiasm for regular training sessions, however, was not dampened, which was why Harry was to be found, late one stormy Saturday afternoon a few days before Halloween, returning to Gryffindor Tower, drenched to the skin and splattered with mud. </a:t>
            </a:r>
            <a:endParaRPr sz="1300" b="0" dirty="0">
              <a:solidFill>
                <a:schemeClr val="accent1"/>
              </a:solidFill>
              <a:latin typeface="+mn-lt"/>
              <a:sym typeface="Arial"/>
            </a:endParaRPr>
          </a:p>
          <a:p>
            <a:pPr marL="0" lvl="0" indent="0" algn="l" rtl="0">
              <a:spcBef>
                <a:spcPts val="0"/>
              </a:spcBef>
              <a:spcAft>
                <a:spcPts val="0"/>
              </a:spcAft>
              <a:buNone/>
            </a:pPr>
            <a:endParaRPr sz="1300" b="0" dirty="0">
              <a:solidFill>
                <a:schemeClr val="accent1"/>
              </a:solidFill>
              <a:latin typeface="+mn-lt"/>
              <a:sym typeface="Arial"/>
            </a:endParaRPr>
          </a:p>
          <a:p>
            <a:pPr marL="0" lvl="0" indent="0" algn="l" rtl="0">
              <a:spcBef>
                <a:spcPts val="0"/>
              </a:spcBef>
              <a:spcAft>
                <a:spcPts val="0"/>
              </a:spcAft>
              <a:buNone/>
            </a:pPr>
            <a:r>
              <a:rPr lang="en-GB" sz="1300" b="0" dirty="0">
                <a:solidFill>
                  <a:schemeClr val="accent1"/>
                </a:solidFill>
                <a:latin typeface="+mn-lt"/>
                <a:sym typeface="Arial"/>
              </a:rPr>
              <a:t>Even aside from the rain and wind it hadn't been a happy practice session. Fred and George, who had been spying on the </a:t>
            </a:r>
            <a:r>
              <a:rPr lang="en-GB" sz="1300" b="0" dirty="0" err="1">
                <a:solidFill>
                  <a:schemeClr val="accent1"/>
                </a:solidFill>
                <a:latin typeface="+mn-lt"/>
                <a:sym typeface="Arial"/>
              </a:rPr>
              <a:t>Slytherin</a:t>
            </a:r>
            <a:r>
              <a:rPr lang="en-GB" sz="1300" b="0" dirty="0">
                <a:solidFill>
                  <a:schemeClr val="accent1"/>
                </a:solidFill>
                <a:latin typeface="+mn-lt"/>
                <a:sym typeface="Arial"/>
              </a:rPr>
              <a:t> team, had seen for themselves the speed of those new Nimbus Two Thousand and Ones. They reported that the </a:t>
            </a:r>
            <a:r>
              <a:rPr lang="en-GB" sz="1300" b="0" dirty="0" err="1">
                <a:solidFill>
                  <a:schemeClr val="accent1"/>
                </a:solidFill>
                <a:latin typeface="+mn-lt"/>
                <a:sym typeface="Arial"/>
              </a:rPr>
              <a:t>Slytherin</a:t>
            </a:r>
            <a:r>
              <a:rPr lang="en-GB" sz="1300" b="0" dirty="0">
                <a:solidFill>
                  <a:schemeClr val="accent1"/>
                </a:solidFill>
                <a:latin typeface="+mn-lt"/>
                <a:sym typeface="Arial"/>
              </a:rPr>
              <a:t> team was no more than seven greenish blurs, shooting through the air like missiles</a:t>
            </a:r>
            <a:r>
              <a:rPr lang="en-GB" sz="1300" b="0" dirty="0">
                <a:solidFill>
                  <a:srgbClr val="000000"/>
                </a:solidFill>
                <a:latin typeface="Arial"/>
                <a:ea typeface="Arial"/>
                <a:cs typeface="Arial"/>
                <a:sym typeface="Arial"/>
              </a:rPr>
              <a:t>. </a:t>
            </a:r>
            <a:endParaRPr sz="1300" dirty="0">
              <a:latin typeface="Arial"/>
              <a:ea typeface="Arial"/>
              <a:cs typeface="Arial"/>
              <a:sym typeface="Arial"/>
            </a:endParaRPr>
          </a:p>
        </p:txBody>
      </p:sp>
      <p:sp>
        <p:nvSpPr>
          <p:cNvPr id="101" name="Google Shape;101;p17"/>
          <p:cNvSpPr/>
          <p:nvPr/>
        </p:nvSpPr>
        <p:spPr>
          <a:xfrm>
            <a:off x="377381" y="97854"/>
            <a:ext cx="3266424" cy="675350"/>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00FF00"/>
                </a:solidFill>
                <a:latin typeface="+mj-lt"/>
              </a:rPr>
              <a:t>FANTASY</a:t>
            </a:r>
          </a:p>
        </p:txBody>
      </p:sp>
      <p:sp>
        <p:nvSpPr>
          <p:cNvPr id="2" name="Rectangle 1"/>
          <p:cNvSpPr/>
          <p:nvPr/>
        </p:nvSpPr>
        <p:spPr>
          <a:xfrm>
            <a:off x="133564" y="975352"/>
            <a:ext cx="4161034" cy="2000548"/>
          </a:xfrm>
          <a:prstGeom prst="rect">
            <a:avLst/>
          </a:prstGeom>
          <a:ln>
            <a:solidFill>
              <a:srgbClr val="00FF00"/>
            </a:solidFill>
          </a:ln>
        </p:spPr>
        <p:style>
          <a:lnRef idx="3">
            <a:schemeClr val="lt1"/>
          </a:lnRef>
          <a:fillRef idx="1">
            <a:schemeClr val="dk1"/>
          </a:fillRef>
          <a:effectRef idx="1">
            <a:schemeClr val="dk1"/>
          </a:effectRef>
          <a:fontRef idx="minor">
            <a:schemeClr val="lt1"/>
          </a:fontRef>
        </p:style>
        <p:txBody>
          <a:bodyPr wrap="square">
            <a:spAutoFit/>
          </a:bodyPr>
          <a:lstStyle/>
          <a:p>
            <a:pPr marL="101600" lvl="0">
              <a:buSzPts val="2000"/>
            </a:pPr>
            <a:r>
              <a:rPr lang="en-GB" sz="2000" dirty="0">
                <a:solidFill>
                  <a:schemeClr val="accent1"/>
                </a:solidFill>
              </a:rPr>
              <a:t>Can you identify </a:t>
            </a:r>
            <a:r>
              <a:rPr lang="en-GB" sz="2000" b="1" u="sng" dirty="0">
                <a:solidFill>
                  <a:schemeClr val="accent1"/>
                </a:solidFill>
              </a:rPr>
              <a:t>WHY</a:t>
            </a:r>
            <a:r>
              <a:rPr lang="en-GB" sz="2000" dirty="0">
                <a:solidFill>
                  <a:schemeClr val="accent1"/>
                </a:solidFill>
              </a:rPr>
              <a:t> this piece of writing is in the fantasy genre? </a:t>
            </a:r>
          </a:p>
          <a:p>
            <a:pPr marL="457200" lvl="0" indent="-355600">
              <a:buSzPts val="2000"/>
              <a:buChar char="●"/>
            </a:pPr>
            <a:r>
              <a:rPr lang="en-GB" sz="2000" dirty="0">
                <a:solidFill>
                  <a:schemeClr val="accent1"/>
                </a:solidFill>
              </a:rPr>
              <a:t>Think about:</a:t>
            </a:r>
          </a:p>
          <a:p>
            <a:pPr marL="914400" lvl="1" indent="-330200">
              <a:buSzPts val="1600"/>
              <a:buChar char="○"/>
            </a:pPr>
            <a:r>
              <a:rPr lang="en-GB" sz="1600" dirty="0">
                <a:solidFill>
                  <a:schemeClr val="accent1"/>
                </a:solidFill>
              </a:rPr>
              <a:t>Setting</a:t>
            </a:r>
          </a:p>
          <a:p>
            <a:pPr marL="914400" lvl="1" indent="-330200">
              <a:buSzPts val="1600"/>
              <a:buChar char="○"/>
            </a:pPr>
            <a:r>
              <a:rPr lang="en-GB" sz="1600" dirty="0">
                <a:solidFill>
                  <a:schemeClr val="accent1"/>
                </a:solidFill>
              </a:rPr>
              <a:t>Character(s)</a:t>
            </a:r>
          </a:p>
          <a:p>
            <a:pPr marL="914400" lvl="1" indent="-330200">
              <a:buSzPts val="1600"/>
              <a:buChar char="○"/>
            </a:pPr>
            <a:r>
              <a:rPr lang="en-GB" sz="1600" dirty="0">
                <a:solidFill>
                  <a:schemeClr val="accent1"/>
                </a:solidFill>
              </a:rPr>
              <a:t>Description</a:t>
            </a:r>
          </a:p>
          <a:p>
            <a:pPr marL="914400" lvl="1" indent="-330200">
              <a:buSzPts val="1600"/>
              <a:buChar char="○"/>
            </a:pPr>
            <a:r>
              <a:rPr lang="en-GB" sz="1600" dirty="0">
                <a:solidFill>
                  <a:schemeClr val="accent1"/>
                </a:solidFill>
              </a:rPr>
              <a:t>Language (the words used)</a:t>
            </a:r>
          </a:p>
        </p:txBody>
      </p:sp>
    </p:spTree>
    <p:extLst>
      <p:ext uri="{BB962C8B-B14F-4D97-AF65-F5344CB8AC3E}">
        <p14:creationId xmlns:p14="http://schemas.microsoft.com/office/powerpoint/2010/main" val="105152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4402725" y="0"/>
            <a:ext cx="4741200" cy="5143500"/>
          </a:xfrm>
          <a:prstGeom prst="rect">
            <a:avLst/>
          </a:prstGeom>
          <a:solidFill>
            <a:srgbClr val="D9D9D9"/>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300" b="0">
                <a:solidFill>
                  <a:srgbClr val="000000"/>
                </a:solidFill>
                <a:latin typeface="Arial"/>
                <a:ea typeface="Arial"/>
                <a:cs typeface="Arial"/>
                <a:sym typeface="Arial"/>
              </a:rPr>
              <a:t>October arrived, spreading a damp chill over the grounds and into the castle. Madam Pomfrey, the nurse, was kept busy by a sudden spate of colds among the staff and students. Her </a:t>
            </a:r>
            <a:r>
              <a:rPr lang="en-GB" sz="1300" b="0">
                <a:solidFill>
                  <a:srgbClr val="000000"/>
                </a:solidFill>
                <a:highlight>
                  <a:srgbClr val="FFFF00"/>
                </a:highlight>
                <a:latin typeface="Arial"/>
                <a:ea typeface="Arial"/>
                <a:cs typeface="Arial"/>
                <a:sym typeface="Arial"/>
              </a:rPr>
              <a:t>Pepperup potion</a:t>
            </a:r>
            <a:r>
              <a:rPr lang="en-GB" sz="1300" b="0">
                <a:solidFill>
                  <a:srgbClr val="000000"/>
                </a:solidFill>
                <a:latin typeface="Arial"/>
                <a:ea typeface="Arial"/>
                <a:cs typeface="Arial"/>
                <a:sym typeface="Arial"/>
              </a:rPr>
              <a:t> worked instantly, though it left the drinker </a:t>
            </a:r>
            <a:r>
              <a:rPr lang="en-GB" sz="1300" b="0">
                <a:solidFill>
                  <a:srgbClr val="000000"/>
                </a:solidFill>
                <a:highlight>
                  <a:srgbClr val="00FF00"/>
                </a:highlight>
                <a:latin typeface="Arial"/>
                <a:ea typeface="Arial"/>
                <a:cs typeface="Arial"/>
                <a:sym typeface="Arial"/>
              </a:rPr>
              <a:t>smoking at the ears</a:t>
            </a:r>
            <a:r>
              <a:rPr lang="en-GB" sz="1300" b="0">
                <a:solidFill>
                  <a:srgbClr val="000000"/>
                </a:solidFill>
                <a:latin typeface="Arial"/>
                <a:ea typeface="Arial"/>
                <a:cs typeface="Arial"/>
                <a:sym typeface="Arial"/>
              </a:rPr>
              <a:t> for several hours afterward. Ginny Weasley, who had been looking pale, was bullied into taking some by Percy. The </a:t>
            </a:r>
            <a:r>
              <a:rPr lang="en-GB" sz="1300" b="0">
                <a:solidFill>
                  <a:srgbClr val="000000"/>
                </a:solidFill>
                <a:highlight>
                  <a:srgbClr val="00FF00"/>
                </a:highlight>
                <a:latin typeface="Arial"/>
                <a:ea typeface="Arial"/>
                <a:cs typeface="Arial"/>
                <a:sym typeface="Arial"/>
              </a:rPr>
              <a:t>steam pouring from under her vivid hair gave the impression that her whole head was on fire</a:t>
            </a:r>
            <a:r>
              <a:rPr lang="en-GB" sz="1300" b="0">
                <a:solidFill>
                  <a:srgbClr val="000000"/>
                </a:solidFill>
                <a:latin typeface="Arial"/>
                <a:ea typeface="Arial"/>
                <a:cs typeface="Arial"/>
                <a:sym typeface="Arial"/>
              </a:rPr>
              <a:t>. </a:t>
            </a:r>
            <a:endParaRPr sz="1300" b="0">
              <a:solidFill>
                <a:srgbClr val="000000"/>
              </a:solidFill>
              <a:latin typeface="Arial"/>
              <a:ea typeface="Arial"/>
              <a:cs typeface="Arial"/>
              <a:sym typeface="Arial"/>
            </a:endParaRPr>
          </a:p>
          <a:p>
            <a:pPr marL="0" lvl="0" indent="0" algn="l" rtl="0">
              <a:spcBef>
                <a:spcPts val="0"/>
              </a:spcBef>
              <a:spcAft>
                <a:spcPts val="0"/>
              </a:spcAft>
              <a:buNone/>
            </a:pPr>
            <a:endParaRPr sz="1300" b="0">
              <a:solidFill>
                <a:srgbClr val="000000"/>
              </a:solidFill>
              <a:latin typeface="Arial"/>
              <a:ea typeface="Arial"/>
              <a:cs typeface="Arial"/>
              <a:sym typeface="Arial"/>
            </a:endParaRPr>
          </a:p>
          <a:p>
            <a:pPr marL="0" lvl="0" indent="0" algn="l" rtl="0">
              <a:spcBef>
                <a:spcPts val="0"/>
              </a:spcBef>
              <a:spcAft>
                <a:spcPts val="0"/>
              </a:spcAft>
              <a:buNone/>
            </a:pPr>
            <a:r>
              <a:rPr lang="en-GB" sz="1300" b="0">
                <a:solidFill>
                  <a:srgbClr val="000000"/>
                </a:solidFill>
                <a:latin typeface="Arial"/>
                <a:ea typeface="Arial"/>
                <a:cs typeface="Arial"/>
                <a:sym typeface="Arial"/>
              </a:rPr>
              <a:t>Raindrops the size of bullets thundered on the castle windows for days on end; the lake rose, the flower beds turned into muddy streams, and </a:t>
            </a:r>
            <a:r>
              <a:rPr lang="en-GB" sz="1300" b="0">
                <a:solidFill>
                  <a:srgbClr val="000000"/>
                </a:solidFill>
                <a:highlight>
                  <a:srgbClr val="6FA8DC"/>
                </a:highlight>
                <a:latin typeface="Arial"/>
                <a:ea typeface="Arial"/>
                <a:cs typeface="Arial"/>
                <a:sym typeface="Arial"/>
              </a:rPr>
              <a:t>Hagrid's pumpkins swelled to the size of garden sheds.</a:t>
            </a:r>
            <a:r>
              <a:rPr lang="en-GB" sz="1300" b="0">
                <a:solidFill>
                  <a:srgbClr val="000000"/>
                </a:solidFill>
                <a:latin typeface="Arial"/>
                <a:ea typeface="Arial"/>
                <a:cs typeface="Arial"/>
                <a:sym typeface="Arial"/>
              </a:rPr>
              <a:t> Oliver Wood's enthusiasm for regular training sessions, however, was not dampened, which was why Harry was to be found, late one stormy Saturday afternoon a few days before Halloween, returning to Gryffindor Tower, drenched to the skin and splattered with mud. </a:t>
            </a:r>
            <a:endParaRPr sz="1300" b="0">
              <a:solidFill>
                <a:srgbClr val="000000"/>
              </a:solidFill>
              <a:latin typeface="Arial"/>
              <a:ea typeface="Arial"/>
              <a:cs typeface="Arial"/>
              <a:sym typeface="Arial"/>
            </a:endParaRPr>
          </a:p>
          <a:p>
            <a:pPr marL="0" lvl="0" indent="0" algn="l" rtl="0">
              <a:spcBef>
                <a:spcPts val="0"/>
              </a:spcBef>
              <a:spcAft>
                <a:spcPts val="0"/>
              </a:spcAft>
              <a:buNone/>
            </a:pPr>
            <a:endParaRPr sz="1300" b="0">
              <a:solidFill>
                <a:srgbClr val="000000"/>
              </a:solidFill>
              <a:latin typeface="Arial"/>
              <a:ea typeface="Arial"/>
              <a:cs typeface="Arial"/>
              <a:sym typeface="Arial"/>
            </a:endParaRPr>
          </a:p>
          <a:p>
            <a:pPr marL="0" lvl="0" indent="0" algn="l" rtl="0">
              <a:spcBef>
                <a:spcPts val="0"/>
              </a:spcBef>
              <a:spcAft>
                <a:spcPts val="0"/>
              </a:spcAft>
              <a:buNone/>
            </a:pPr>
            <a:r>
              <a:rPr lang="en-GB" sz="1300" b="0">
                <a:solidFill>
                  <a:srgbClr val="000000"/>
                </a:solidFill>
                <a:latin typeface="Arial"/>
                <a:ea typeface="Arial"/>
                <a:cs typeface="Arial"/>
                <a:sym typeface="Arial"/>
              </a:rPr>
              <a:t>Even aside from the rain and wind it hadn't been a happy practice session. Fred and George, who had been spying on the Slytherin team, had seen for themselves the speed of those new </a:t>
            </a:r>
            <a:r>
              <a:rPr lang="en-GB" sz="1300" b="0">
                <a:solidFill>
                  <a:srgbClr val="000000"/>
                </a:solidFill>
                <a:highlight>
                  <a:srgbClr val="FF00FF"/>
                </a:highlight>
                <a:latin typeface="Arial"/>
                <a:ea typeface="Arial"/>
                <a:cs typeface="Arial"/>
                <a:sym typeface="Arial"/>
              </a:rPr>
              <a:t>Nimbus Two Thousand and Ones</a:t>
            </a:r>
            <a:r>
              <a:rPr lang="en-GB" sz="1300" b="0">
                <a:solidFill>
                  <a:srgbClr val="000000"/>
                </a:solidFill>
                <a:latin typeface="Arial"/>
                <a:ea typeface="Arial"/>
                <a:cs typeface="Arial"/>
                <a:sym typeface="Arial"/>
              </a:rPr>
              <a:t>. They reported that the Slytherin team was no more than seven greenish blurs, </a:t>
            </a:r>
            <a:r>
              <a:rPr lang="en-GB" sz="1300" b="0">
                <a:solidFill>
                  <a:srgbClr val="000000"/>
                </a:solidFill>
                <a:highlight>
                  <a:srgbClr val="00FFFF"/>
                </a:highlight>
                <a:latin typeface="Arial"/>
                <a:ea typeface="Arial"/>
                <a:cs typeface="Arial"/>
                <a:sym typeface="Arial"/>
              </a:rPr>
              <a:t>shooting through the air like missiles</a:t>
            </a:r>
            <a:r>
              <a:rPr lang="en-GB" sz="1300" b="0">
                <a:solidFill>
                  <a:srgbClr val="000000"/>
                </a:solidFill>
                <a:latin typeface="Arial"/>
                <a:ea typeface="Arial"/>
                <a:cs typeface="Arial"/>
                <a:sym typeface="Arial"/>
              </a:rPr>
              <a:t>. </a:t>
            </a:r>
            <a:endParaRPr sz="1300">
              <a:latin typeface="Arial"/>
              <a:ea typeface="Arial"/>
              <a:cs typeface="Arial"/>
              <a:sym typeface="Arial"/>
            </a:endParaRPr>
          </a:p>
        </p:txBody>
      </p:sp>
      <p:sp>
        <p:nvSpPr>
          <p:cNvPr id="100" name="Google Shape;100;p17"/>
          <p:cNvSpPr txBox="1"/>
          <p:nvPr/>
        </p:nvSpPr>
        <p:spPr>
          <a:xfrm>
            <a:off x="111825" y="882025"/>
            <a:ext cx="3326400" cy="559200"/>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Alliteration: made up name. ‘Potion’ makes us think of magic.  </a:t>
            </a:r>
            <a:endParaRPr sz="1300">
              <a:latin typeface="Nunito"/>
              <a:ea typeface="Nunito"/>
              <a:cs typeface="Nunito"/>
              <a:sym typeface="Nunito"/>
            </a:endParaRPr>
          </a:p>
        </p:txBody>
      </p:sp>
      <p:sp>
        <p:nvSpPr>
          <p:cNvPr id="101" name="Google Shape;101;p17"/>
          <p:cNvSpPr/>
          <p:nvPr/>
        </p:nvSpPr>
        <p:spPr>
          <a:xfrm>
            <a:off x="377381" y="97854"/>
            <a:ext cx="3266424" cy="675350"/>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00FF00"/>
                </a:solidFill>
                <a:latin typeface="+mj-lt"/>
              </a:rPr>
              <a:t>FANTASY</a:t>
            </a:r>
          </a:p>
        </p:txBody>
      </p:sp>
      <p:sp>
        <p:nvSpPr>
          <p:cNvPr id="102" name="Google Shape;102;p17"/>
          <p:cNvSpPr txBox="1"/>
          <p:nvPr/>
        </p:nvSpPr>
        <p:spPr>
          <a:xfrm>
            <a:off x="111825" y="1647900"/>
            <a:ext cx="2641500" cy="770100"/>
          </a:xfrm>
          <a:prstGeom prst="rect">
            <a:avLst/>
          </a:prstGeom>
          <a:solidFill>
            <a:srgbClr val="00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Smoke coming from your ears isn’t possible. Impossible actions are magical/fantastical. </a:t>
            </a:r>
            <a:endParaRPr sz="1300">
              <a:latin typeface="Nunito"/>
              <a:ea typeface="Nunito"/>
              <a:cs typeface="Nunito"/>
              <a:sym typeface="Nunito"/>
            </a:endParaRPr>
          </a:p>
        </p:txBody>
      </p:sp>
      <p:sp>
        <p:nvSpPr>
          <p:cNvPr id="103" name="Google Shape;103;p17"/>
          <p:cNvSpPr txBox="1"/>
          <p:nvPr/>
        </p:nvSpPr>
        <p:spPr>
          <a:xfrm>
            <a:off x="111825" y="2751975"/>
            <a:ext cx="2753400" cy="559200"/>
          </a:xfrm>
          <a:prstGeom prst="rect">
            <a:avLst/>
          </a:prstGeom>
          <a:solidFill>
            <a:srgbClr val="6FA8DC"/>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Normal objects growing to unnatural sizes.</a:t>
            </a:r>
            <a:endParaRPr sz="1300">
              <a:latin typeface="Nunito"/>
              <a:ea typeface="Nunito"/>
              <a:cs typeface="Nunito"/>
              <a:sym typeface="Nunito"/>
            </a:endParaRPr>
          </a:p>
        </p:txBody>
      </p:sp>
      <p:sp>
        <p:nvSpPr>
          <p:cNvPr id="104" name="Google Shape;104;p17"/>
          <p:cNvSpPr txBox="1"/>
          <p:nvPr/>
        </p:nvSpPr>
        <p:spPr>
          <a:xfrm>
            <a:off x="111825" y="3547325"/>
            <a:ext cx="2753400" cy="559200"/>
          </a:xfrm>
          <a:prstGeom prst="rect">
            <a:avLst/>
          </a:prstGeom>
          <a:solidFill>
            <a:srgbClr val="FF00FF"/>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Made up names of objects. Adds to the feeling of unusual/fantasy. </a:t>
            </a:r>
            <a:endParaRPr sz="1300">
              <a:latin typeface="Nunito"/>
              <a:ea typeface="Nunito"/>
              <a:cs typeface="Nunito"/>
              <a:sym typeface="Nunito"/>
            </a:endParaRPr>
          </a:p>
        </p:txBody>
      </p:sp>
      <p:sp>
        <p:nvSpPr>
          <p:cNvPr id="105" name="Google Shape;105;p17"/>
          <p:cNvSpPr txBox="1"/>
          <p:nvPr/>
        </p:nvSpPr>
        <p:spPr>
          <a:xfrm>
            <a:off x="111825" y="4342675"/>
            <a:ext cx="2753400" cy="559200"/>
          </a:xfrm>
          <a:prstGeom prst="rect">
            <a:avLst/>
          </a:prstGeom>
          <a:solidFill>
            <a:srgbClr val="00FFFF"/>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Simile: children able to fly! Definitely not a normal action. </a:t>
            </a:r>
            <a:endParaRPr sz="1300">
              <a:latin typeface="Nunito"/>
              <a:ea typeface="Nunito"/>
              <a:cs typeface="Nunito"/>
              <a:sym typeface="Nunito"/>
            </a:endParaRPr>
          </a:p>
        </p:txBody>
      </p:sp>
      <p:cxnSp>
        <p:nvCxnSpPr>
          <p:cNvPr id="106" name="Google Shape;106;p17"/>
          <p:cNvCxnSpPr>
            <a:stCxn id="100" idx="3"/>
          </p:cNvCxnSpPr>
          <p:nvPr/>
        </p:nvCxnSpPr>
        <p:spPr>
          <a:xfrm rot="10800000" flipH="1">
            <a:off x="3438225" y="922525"/>
            <a:ext cx="978600" cy="239100"/>
          </a:xfrm>
          <a:prstGeom prst="straightConnector1">
            <a:avLst/>
          </a:prstGeom>
          <a:noFill/>
          <a:ln w="28575" cap="flat" cmpd="sng">
            <a:solidFill>
              <a:srgbClr val="000000"/>
            </a:solidFill>
            <a:prstDash val="solid"/>
            <a:round/>
            <a:headEnd type="none" w="med" len="med"/>
            <a:tailEnd type="triangle" w="med" len="med"/>
          </a:ln>
        </p:spPr>
      </p:cxnSp>
      <p:cxnSp>
        <p:nvCxnSpPr>
          <p:cNvPr id="107" name="Google Shape;107;p17"/>
          <p:cNvCxnSpPr>
            <a:stCxn id="102" idx="3"/>
          </p:cNvCxnSpPr>
          <p:nvPr/>
        </p:nvCxnSpPr>
        <p:spPr>
          <a:xfrm rot="10800000" flipH="1">
            <a:off x="2753325" y="1132050"/>
            <a:ext cx="1635300" cy="900900"/>
          </a:xfrm>
          <a:prstGeom prst="straightConnector1">
            <a:avLst/>
          </a:prstGeom>
          <a:noFill/>
          <a:ln w="28575" cap="flat" cmpd="sng">
            <a:solidFill>
              <a:srgbClr val="000000"/>
            </a:solidFill>
            <a:prstDash val="solid"/>
            <a:round/>
            <a:headEnd type="none" w="med" len="med"/>
            <a:tailEnd type="triangle" w="med" len="med"/>
          </a:ln>
        </p:spPr>
      </p:cxnSp>
      <p:cxnSp>
        <p:nvCxnSpPr>
          <p:cNvPr id="108" name="Google Shape;108;p17"/>
          <p:cNvCxnSpPr>
            <a:stCxn id="102" idx="3"/>
          </p:cNvCxnSpPr>
          <p:nvPr/>
        </p:nvCxnSpPr>
        <p:spPr>
          <a:xfrm rot="10800000" flipH="1">
            <a:off x="2753325" y="1761150"/>
            <a:ext cx="1607400" cy="271800"/>
          </a:xfrm>
          <a:prstGeom prst="straightConnector1">
            <a:avLst/>
          </a:prstGeom>
          <a:noFill/>
          <a:ln w="28575" cap="flat" cmpd="sng">
            <a:solidFill>
              <a:srgbClr val="000000"/>
            </a:solidFill>
            <a:prstDash val="solid"/>
            <a:round/>
            <a:headEnd type="none" w="med" len="med"/>
            <a:tailEnd type="triangle" w="med" len="med"/>
          </a:ln>
        </p:spPr>
      </p:cxnSp>
      <p:cxnSp>
        <p:nvCxnSpPr>
          <p:cNvPr id="109" name="Google Shape;109;p17"/>
          <p:cNvCxnSpPr>
            <a:stCxn id="103" idx="3"/>
          </p:cNvCxnSpPr>
          <p:nvPr/>
        </p:nvCxnSpPr>
        <p:spPr>
          <a:xfrm rot="10800000" flipH="1">
            <a:off x="2865225" y="2501775"/>
            <a:ext cx="3047100" cy="529800"/>
          </a:xfrm>
          <a:prstGeom prst="straightConnector1">
            <a:avLst/>
          </a:prstGeom>
          <a:noFill/>
          <a:ln w="28575" cap="flat" cmpd="sng">
            <a:solidFill>
              <a:srgbClr val="000000"/>
            </a:solidFill>
            <a:prstDash val="solid"/>
            <a:round/>
            <a:headEnd type="none" w="med" len="med"/>
            <a:tailEnd type="triangle" w="med" len="med"/>
          </a:ln>
        </p:spPr>
      </p:cxnSp>
      <p:cxnSp>
        <p:nvCxnSpPr>
          <p:cNvPr id="110" name="Google Shape;110;p17"/>
          <p:cNvCxnSpPr>
            <a:stCxn id="104" idx="3"/>
          </p:cNvCxnSpPr>
          <p:nvPr/>
        </p:nvCxnSpPr>
        <p:spPr>
          <a:xfrm>
            <a:off x="2865225" y="3826925"/>
            <a:ext cx="2362200" cy="561900"/>
          </a:xfrm>
          <a:prstGeom prst="straightConnector1">
            <a:avLst/>
          </a:prstGeom>
          <a:noFill/>
          <a:ln w="28575" cap="flat" cmpd="sng">
            <a:solidFill>
              <a:srgbClr val="000000"/>
            </a:solidFill>
            <a:prstDash val="solid"/>
            <a:round/>
            <a:headEnd type="none" w="med" len="med"/>
            <a:tailEnd type="triangle" w="med" len="med"/>
          </a:ln>
        </p:spPr>
      </p:cxnSp>
      <p:cxnSp>
        <p:nvCxnSpPr>
          <p:cNvPr id="111" name="Google Shape;111;p17"/>
          <p:cNvCxnSpPr>
            <a:stCxn id="105" idx="3"/>
          </p:cNvCxnSpPr>
          <p:nvPr/>
        </p:nvCxnSpPr>
        <p:spPr>
          <a:xfrm>
            <a:off x="2865225" y="4622275"/>
            <a:ext cx="2012700" cy="18570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1000"/>
                                        <p:tgtEl>
                                          <p:spTgt spid="102"/>
                                        </p:tgtEl>
                                      </p:cBhvr>
                                    </p:animEffect>
                                  </p:childTnLst>
                                </p:cTn>
                              </p:par>
                              <p:par>
                                <p:cTn id="16" presetID="10"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childTnLst>
                                </p:cTn>
                              </p:par>
                              <p:par>
                                <p:cTn id="19" presetID="10"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fade">
                                      <p:cBhvr>
                                        <p:cTn id="21" dur="1000"/>
                                        <p:tgtEl>
                                          <p:spTgt spid="10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000"/>
                                        <p:tgtEl>
                                          <p:spTgt spid="103"/>
                                        </p:tgtEl>
                                      </p:cBhvr>
                                    </p:animEffect>
                                  </p:childTnLst>
                                </p:cTn>
                              </p:par>
                              <p:par>
                                <p:cTn id="27" presetID="10"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1000"/>
                                        <p:tgtEl>
                                          <p:spTgt spid="10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1000"/>
                                        <p:tgtEl>
                                          <p:spTgt spid="104"/>
                                        </p:tgtEl>
                                      </p:cBhvr>
                                    </p:animEffect>
                                  </p:childTnLst>
                                </p:cTn>
                              </p:par>
                              <p:par>
                                <p:cTn id="35" presetID="10"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1000"/>
                                        <p:tgtEl>
                                          <p:spTgt spid="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1000"/>
                                        <p:tgtEl>
                                          <p:spTgt spid="105"/>
                                        </p:tgtEl>
                                      </p:cBhvr>
                                    </p:animEffect>
                                  </p:childTnLst>
                                </p:cTn>
                              </p:par>
                              <p:par>
                                <p:cTn id="43" presetID="10" presetClass="entr" presetSubtype="0" fill="hold"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402725" y="0"/>
            <a:ext cx="4741200" cy="5143500"/>
          </a:xfrm>
          <a:prstGeom prst="rect">
            <a:avLst/>
          </a:prstGeom>
          <a:solidFill>
            <a:srgbClr val="D9D9D9"/>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400" b="0" dirty="0">
                <a:solidFill>
                  <a:srgbClr val="000000"/>
                </a:solidFill>
                <a:latin typeface="Arial"/>
                <a:ea typeface="Arial"/>
                <a:cs typeface="Arial"/>
                <a:sym typeface="Arial"/>
              </a:rPr>
              <a:t>It was a cold night. The room was dark except for the light coming from the landing, through an open crack of door. Alex</a:t>
            </a:r>
            <a:r>
              <a:rPr lang="en-GB" sz="1400" b="0" dirty="0">
                <a:solidFill>
                  <a:schemeClr val="accent1"/>
                </a:solidFill>
                <a:latin typeface="+mn-lt"/>
                <a:sym typeface="Arial"/>
              </a:rPr>
              <a:t>, curled up in bed, was just getting warm enough to drop off to sleep. Outside, a car door slammed and an alarm </a:t>
            </a:r>
            <a:r>
              <a:rPr lang="en-GB" sz="1400" b="0" dirty="0" err="1">
                <a:solidFill>
                  <a:schemeClr val="accent1"/>
                </a:solidFill>
                <a:latin typeface="+mn-lt"/>
                <a:sym typeface="Arial"/>
              </a:rPr>
              <a:t>chirupped</a:t>
            </a:r>
            <a:r>
              <a:rPr lang="en-GB" sz="1400" b="0" dirty="0">
                <a:solidFill>
                  <a:schemeClr val="accent1"/>
                </a:solidFill>
                <a:latin typeface="+mn-lt"/>
                <a:sym typeface="Arial"/>
              </a:rPr>
              <a:t> as it was set. Much closer, something slithered inside the chimney.</a:t>
            </a:r>
            <a:endParaRPr sz="1400" b="0" dirty="0">
              <a:solidFill>
                <a:schemeClr val="accent1"/>
              </a:solidFill>
              <a:latin typeface="+mn-lt"/>
              <a:sym typeface="Arial"/>
            </a:endParaRPr>
          </a:p>
          <a:p>
            <a:pPr marL="0" lvl="0" indent="0" algn="l" rtl="0">
              <a:lnSpc>
                <a:spcPct val="115000"/>
              </a:lnSpc>
              <a:spcBef>
                <a:spcPts val="0"/>
              </a:spcBef>
              <a:spcAft>
                <a:spcPts val="0"/>
              </a:spcAft>
              <a:buNone/>
            </a:pPr>
            <a:endParaRPr sz="1400" b="0" dirty="0">
              <a:solidFill>
                <a:schemeClr val="accent1"/>
              </a:solidFill>
              <a:latin typeface="+mn-lt"/>
              <a:sym typeface="Arial"/>
            </a:endParaRPr>
          </a:p>
          <a:p>
            <a:pPr marL="0" lvl="0" indent="0" algn="l" rtl="0">
              <a:lnSpc>
                <a:spcPct val="115000"/>
              </a:lnSpc>
              <a:spcBef>
                <a:spcPts val="0"/>
              </a:spcBef>
              <a:spcAft>
                <a:spcPts val="0"/>
              </a:spcAft>
              <a:buNone/>
            </a:pPr>
            <a:r>
              <a:rPr lang="en-GB" sz="1400" b="0" dirty="0">
                <a:solidFill>
                  <a:schemeClr val="accent1"/>
                </a:solidFill>
                <a:latin typeface="+mn-lt"/>
                <a:sym typeface="Arial"/>
              </a:rPr>
              <a:t>Alex's eyes opened and stayed alert. He stiffened into stillness, and waited, and listened.</a:t>
            </a:r>
            <a:endParaRPr sz="1400" b="0" dirty="0">
              <a:solidFill>
                <a:schemeClr val="accent1"/>
              </a:solidFill>
              <a:latin typeface="+mn-lt"/>
              <a:sym typeface="Arial"/>
            </a:endParaRPr>
          </a:p>
          <a:p>
            <a:pPr marL="0" lvl="0" indent="0" algn="l" rtl="0">
              <a:lnSpc>
                <a:spcPct val="115000"/>
              </a:lnSpc>
              <a:spcBef>
                <a:spcPts val="0"/>
              </a:spcBef>
              <a:spcAft>
                <a:spcPts val="0"/>
              </a:spcAft>
              <a:buNone/>
            </a:pPr>
            <a:r>
              <a:rPr lang="en-GB" sz="1400" b="0" dirty="0">
                <a:solidFill>
                  <a:schemeClr val="accent1"/>
                </a:solidFill>
                <a:latin typeface="+mn-lt"/>
                <a:sym typeface="Arial"/>
              </a:rPr>
              <a:t>         </a:t>
            </a:r>
            <a:endParaRPr sz="1400" b="0" dirty="0">
              <a:solidFill>
                <a:schemeClr val="accent1"/>
              </a:solidFill>
              <a:latin typeface="+mn-lt"/>
              <a:sym typeface="Arial"/>
            </a:endParaRPr>
          </a:p>
          <a:p>
            <a:pPr marL="0" lvl="0" indent="0" algn="l" rtl="0">
              <a:lnSpc>
                <a:spcPct val="115000"/>
              </a:lnSpc>
              <a:spcBef>
                <a:spcPts val="0"/>
              </a:spcBef>
              <a:spcAft>
                <a:spcPts val="0"/>
              </a:spcAft>
              <a:buNone/>
            </a:pPr>
            <a:r>
              <a:rPr lang="en-GB" sz="1400" b="0" dirty="0">
                <a:solidFill>
                  <a:schemeClr val="accent1"/>
                </a:solidFill>
                <a:latin typeface="+mn-lt"/>
                <a:sym typeface="Arial"/>
              </a:rPr>
              <a:t>Inside the chimney, a voice muttered, annoyed. Something scratched and slipped on the brickwork. Old dust and soot spattered into the grate.</a:t>
            </a:r>
            <a:endParaRPr sz="1400" b="0" dirty="0">
              <a:solidFill>
                <a:schemeClr val="accent1"/>
              </a:solidFill>
              <a:latin typeface="+mn-lt"/>
              <a:sym typeface="Arial"/>
            </a:endParaRPr>
          </a:p>
          <a:p>
            <a:pPr marL="0" lvl="0" indent="0" algn="l" rtl="0">
              <a:lnSpc>
                <a:spcPct val="115000"/>
              </a:lnSpc>
              <a:spcBef>
                <a:spcPts val="0"/>
              </a:spcBef>
              <a:spcAft>
                <a:spcPts val="0"/>
              </a:spcAft>
              <a:buNone/>
            </a:pPr>
            <a:endParaRPr sz="1400" b="0" dirty="0">
              <a:solidFill>
                <a:schemeClr val="accent1"/>
              </a:solidFill>
              <a:latin typeface="+mn-lt"/>
              <a:sym typeface="Arial"/>
            </a:endParaRPr>
          </a:p>
          <a:p>
            <a:pPr marL="0" lvl="0" indent="0" algn="l" rtl="0">
              <a:lnSpc>
                <a:spcPct val="115000"/>
              </a:lnSpc>
              <a:spcBef>
                <a:spcPts val="0"/>
              </a:spcBef>
              <a:spcAft>
                <a:spcPts val="0"/>
              </a:spcAft>
              <a:buNone/>
            </a:pPr>
            <a:r>
              <a:rPr lang="en-GB" sz="1400" b="0" dirty="0">
                <a:solidFill>
                  <a:schemeClr val="accent1"/>
                </a:solidFill>
                <a:latin typeface="+mn-lt"/>
                <a:sym typeface="Arial"/>
              </a:rPr>
              <a:t>Alex snatched a breath to shout, but then held it. If he made a noise, whatever was coming down the chimney would know he was there, and exactly where to find him. If he kept quiet, maybe it would think the room was empty and go away.</a:t>
            </a:r>
            <a:endParaRPr sz="1400" b="0" dirty="0">
              <a:solidFill>
                <a:schemeClr val="accent1"/>
              </a:solidFill>
              <a:latin typeface="+mn-lt"/>
              <a:sym typeface="Arial"/>
            </a:endParaRPr>
          </a:p>
          <a:p>
            <a:pPr marL="0" lvl="0" indent="0" algn="l" rtl="0">
              <a:spcBef>
                <a:spcPts val="0"/>
              </a:spcBef>
              <a:spcAft>
                <a:spcPts val="0"/>
              </a:spcAft>
              <a:buNone/>
            </a:pPr>
            <a:endParaRPr sz="1300" b="0" dirty="0">
              <a:solidFill>
                <a:srgbClr val="000000"/>
              </a:solidFill>
              <a:latin typeface="Arial"/>
              <a:ea typeface="Arial"/>
              <a:cs typeface="Arial"/>
              <a:sym typeface="Arial"/>
            </a:endParaRPr>
          </a:p>
        </p:txBody>
      </p:sp>
      <p:sp>
        <p:nvSpPr>
          <p:cNvPr id="117" name="Google Shape;117;p18"/>
          <p:cNvSpPr/>
          <p:nvPr/>
        </p:nvSpPr>
        <p:spPr>
          <a:xfrm>
            <a:off x="377375" y="97850"/>
            <a:ext cx="3242649" cy="778724"/>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00FF00"/>
                </a:solidFill>
                <a:latin typeface="+mj-lt"/>
              </a:rPr>
              <a:t>THRILLER</a:t>
            </a:r>
          </a:p>
        </p:txBody>
      </p:sp>
      <p:sp>
        <p:nvSpPr>
          <p:cNvPr id="14" name="Rectangle 13"/>
          <p:cNvSpPr/>
          <p:nvPr/>
        </p:nvSpPr>
        <p:spPr>
          <a:xfrm>
            <a:off x="133564" y="975352"/>
            <a:ext cx="4161034" cy="2308324"/>
          </a:xfrm>
          <a:prstGeom prst="rect">
            <a:avLst/>
          </a:prstGeom>
          <a:ln>
            <a:solidFill>
              <a:srgbClr val="00FF00"/>
            </a:solidFill>
          </a:ln>
        </p:spPr>
        <p:style>
          <a:lnRef idx="3">
            <a:schemeClr val="lt1"/>
          </a:lnRef>
          <a:fillRef idx="1">
            <a:schemeClr val="dk1"/>
          </a:fillRef>
          <a:effectRef idx="1">
            <a:schemeClr val="dk1"/>
          </a:effectRef>
          <a:fontRef idx="minor">
            <a:schemeClr val="lt1"/>
          </a:fontRef>
        </p:style>
        <p:txBody>
          <a:bodyPr wrap="square">
            <a:spAutoFit/>
          </a:bodyPr>
          <a:lstStyle/>
          <a:p>
            <a:pPr marL="457200" lvl="0" indent="-355600">
              <a:buSzPts val="2000"/>
              <a:buChar char="●"/>
            </a:pPr>
            <a:r>
              <a:rPr lang="en-GB" sz="2000" dirty="0">
                <a:solidFill>
                  <a:schemeClr val="accent1"/>
                </a:solidFill>
              </a:rPr>
              <a:t>Can you identify </a:t>
            </a:r>
            <a:r>
              <a:rPr lang="en-GB" sz="2000" b="1" u="sng" dirty="0">
                <a:solidFill>
                  <a:schemeClr val="accent1"/>
                </a:solidFill>
              </a:rPr>
              <a:t>WHY</a:t>
            </a:r>
            <a:r>
              <a:rPr lang="en-GB" sz="2000" dirty="0">
                <a:solidFill>
                  <a:schemeClr val="accent1"/>
                </a:solidFill>
              </a:rPr>
              <a:t> this piece of writing is in the thriller genre? </a:t>
            </a:r>
          </a:p>
          <a:p>
            <a:pPr marL="457200" lvl="0" indent="-355600">
              <a:buSzPts val="2000"/>
              <a:buChar char="●"/>
            </a:pPr>
            <a:r>
              <a:rPr lang="en-GB" sz="2000" dirty="0">
                <a:solidFill>
                  <a:schemeClr val="accent1"/>
                </a:solidFill>
              </a:rPr>
              <a:t>Think about:</a:t>
            </a:r>
          </a:p>
          <a:p>
            <a:pPr marL="914400" lvl="1" indent="-330200">
              <a:buSzPts val="1600"/>
              <a:buChar char="○"/>
            </a:pPr>
            <a:r>
              <a:rPr lang="en-GB" sz="1600" dirty="0">
                <a:solidFill>
                  <a:schemeClr val="accent1"/>
                </a:solidFill>
              </a:rPr>
              <a:t>Setting</a:t>
            </a:r>
          </a:p>
          <a:p>
            <a:pPr marL="914400" lvl="1" indent="-330200">
              <a:buSzPts val="1600"/>
              <a:buChar char="○"/>
            </a:pPr>
            <a:r>
              <a:rPr lang="en-GB" sz="1600" dirty="0">
                <a:solidFill>
                  <a:schemeClr val="accent1"/>
                </a:solidFill>
              </a:rPr>
              <a:t>Character(s)</a:t>
            </a:r>
          </a:p>
          <a:p>
            <a:pPr marL="914400" lvl="1" indent="-330200">
              <a:buSzPts val="1600"/>
              <a:buChar char="○"/>
            </a:pPr>
            <a:r>
              <a:rPr lang="en-GB" sz="1600" dirty="0">
                <a:solidFill>
                  <a:schemeClr val="accent1"/>
                </a:solidFill>
              </a:rPr>
              <a:t>Description</a:t>
            </a:r>
          </a:p>
          <a:p>
            <a:pPr marL="914400" lvl="1" indent="-330200">
              <a:buSzPts val="1600"/>
              <a:buChar char="○"/>
            </a:pPr>
            <a:r>
              <a:rPr lang="en-GB" sz="1600" dirty="0">
                <a:solidFill>
                  <a:schemeClr val="accent1"/>
                </a:solidFill>
              </a:rPr>
              <a:t>Language (the words used)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402725" y="0"/>
            <a:ext cx="4741200" cy="5143500"/>
          </a:xfrm>
          <a:prstGeom prst="rect">
            <a:avLst/>
          </a:prstGeom>
          <a:solidFill>
            <a:srgbClr val="D9D9D9"/>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400" b="0">
                <a:solidFill>
                  <a:srgbClr val="000000"/>
                </a:solidFill>
                <a:latin typeface="Arial"/>
                <a:ea typeface="Arial"/>
                <a:cs typeface="Arial"/>
                <a:sym typeface="Arial"/>
              </a:rPr>
              <a:t>It was a cold night. The room was dark except for the light coming from the landing, through an open crack of door. Alex, curled up in bed, was just getting warm enough to drop off to sleep. Outside, a car door </a:t>
            </a:r>
            <a:r>
              <a:rPr lang="en-GB" sz="1400" b="0">
                <a:solidFill>
                  <a:srgbClr val="000000"/>
                </a:solidFill>
                <a:highlight>
                  <a:srgbClr val="00FF00"/>
                </a:highlight>
                <a:latin typeface="Arial"/>
                <a:ea typeface="Arial"/>
                <a:cs typeface="Arial"/>
                <a:sym typeface="Arial"/>
              </a:rPr>
              <a:t>slammed </a:t>
            </a:r>
            <a:r>
              <a:rPr lang="en-GB" sz="1400" b="0">
                <a:solidFill>
                  <a:srgbClr val="000000"/>
                </a:solidFill>
                <a:latin typeface="Arial"/>
                <a:ea typeface="Arial"/>
                <a:cs typeface="Arial"/>
                <a:sym typeface="Arial"/>
              </a:rPr>
              <a:t>and an alarm chirupped as it was set. Much closer, something </a:t>
            </a:r>
            <a:r>
              <a:rPr lang="en-GB" sz="1400" b="0">
                <a:solidFill>
                  <a:srgbClr val="000000"/>
                </a:solidFill>
                <a:highlight>
                  <a:srgbClr val="00FF00"/>
                </a:highlight>
                <a:latin typeface="Arial"/>
                <a:ea typeface="Arial"/>
                <a:cs typeface="Arial"/>
                <a:sym typeface="Arial"/>
              </a:rPr>
              <a:t>slithered </a:t>
            </a:r>
            <a:r>
              <a:rPr lang="en-GB" sz="1400" b="0">
                <a:solidFill>
                  <a:srgbClr val="000000"/>
                </a:solidFill>
                <a:latin typeface="Arial"/>
                <a:ea typeface="Arial"/>
                <a:cs typeface="Arial"/>
                <a:sym typeface="Arial"/>
              </a:rPr>
              <a:t>inside the chimney.</a:t>
            </a:r>
            <a:endParaRPr sz="14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4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GB" sz="1400" b="0">
                <a:solidFill>
                  <a:srgbClr val="000000"/>
                </a:solidFill>
                <a:latin typeface="Arial"/>
                <a:ea typeface="Arial"/>
                <a:cs typeface="Arial"/>
                <a:sym typeface="Arial"/>
              </a:rPr>
              <a:t>Alex's eyes opened and stayed alert. He </a:t>
            </a:r>
            <a:r>
              <a:rPr lang="en-GB" sz="1400" b="0">
                <a:solidFill>
                  <a:srgbClr val="000000"/>
                </a:solidFill>
                <a:highlight>
                  <a:srgbClr val="00FF00"/>
                </a:highlight>
                <a:latin typeface="Arial"/>
                <a:ea typeface="Arial"/>
                <a:cs typeface="Arial"/>
                <a:sym typeface="Arial"/>
              </a:rPr>
              <a:t>stiffened </a:t>
            </a:r>
            <a:r>
              <a:rPr lang="en-GB" sz="1400" b="0">
                <a:solidFill>
                  <a:srgbClr val="000000"/>
                </a:solidFill>
                <a:latin typeface="Arial"/>
                <a:ea typeface="Arial"/>
                <a:cs typeface="Arial"/>
                <a:sym typeface="Arial"/>
              </a:rPr>
              <a:t>into </a:t>
            </a:r>
            <a:r>
              <a:rPr lang="en-GB" sz="1400" b="0">
                <a:solidFill>
                  <a:srgbClr val="000000"/>
                </a:solidFill>
                <a:highlight>
                  <a:srgbClr val="E69138"/>
                </a:highlight>
                <a:latin typeface="Arial"/>
                <a:ea typeface="Arial"/>
                <a:cs typeface="Arial"/>
                <a:sym typeface="Arial"/>
              </a:rPr>
              <a:t>stillness, and waited, and listened.</a:t>
            </a:r>
            <a:endParaRPr sz="1400" b="0">
              <a:solidFill>
                <a:srgbClr val="000000"/>
              </a:solidFill>
              <a:highlight>
                <a:srgbClr val="E69138"/>
              </a:highlight>
              <a:latin typeface="Arial"/>
              <a:ea typeface="Arial"/>
              <a:cs typeface="Arial"/>
              <a:sym typeface="Arial"/>
            </a:endParaRPr>
          </a:p>
          <a:p>
            <a:pPr marL="0" lvl="0" indent="0" algn="l" rtl="0">
              <a:lnSpc>
                <a:spcPct val="115000"/>
              </a:lnSpc>
              <a:spcBef>
                <a:spcPts val="0"/>
              </a:spcBef>
              <a:spcAft>
                <a:spcPts val="0"/>
              </a:spcAft>
              <a:buNone/>
            </a:pPr>
            <a:r>
              <a:rPr lang="en-GB" sz="1400" b="0">
                <a:solidFill>
                  <a:srgbClr val="000000"/>
                </a:solidFill>
                <a:latin typeface="Arial"/>
                <a:ea typeface="Arial"/>
                <a:cs typeface="Arial"/>
                <a:sym typeface="Arial"/>
              </a:rPr>
              <a:t>         </a:t>
            </a:r>
            <a:endParaRPr sz="14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GB" sz="1400" b="0">
                <a:solidFill>
                  <a:srgbClr val="000000"/>
                </a:solidFill>
                <a:highlight>
                  <a:srgbClr val="00FFFF"/>
                </a:highlight>
                <a:latin typeface="Arial"/>
                <a:ea typeface="Arial"/>
                <a:cs typeface="Arial"/>
                <a:sym typeface="Arial"/>
              </a:rPr>
              <a:t>Inside the chimney, a voice muttered, annoyed.</a:t>
            </a:r>
            <a:r>
              <a:rPr lang="en-GB" sz="1400" b="0">
                <a:solidFill>
                  <a:srgbClr val="000000"/>
                </a:solidFill>
                <a:latin typeface="Arial"/>
                <a:ea typeface="Arial"/>
                <a:cs typeface="Arial"/>
                <a:sym typeface="Arial"/>
              </a:rPr>
              <a:t> Something scratched and slipped on the brickwork. Old dust and soot spattered into the grate.</a:t>
            </a:r>
            <a:endParaRPr sz="14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4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GB" sz="1400" b="0">
                <a:solidFill>
                  <a:srgbClr val="000000"/>
                </a:solidFill>
                <a:highlight>
                  <a:srgbClr val="FF00FF"/>
                </a:highlight>
                <a:latin typeface="Arial"/>
                <a:ea typeface="Arial"/>
                <a:cs typeface="Arial"/>
                <a:sym typeface="Arial"/>
              </a:rPr>
              <a:t>Alex snatched a breath to shout, but then held it.</a:t>
            </a:r>
            <a:r>
              <a:rPr lang="en-GB" sz="1400" b="0">
                <a:solidFill>
                  <a:srgbClr val="000000"/>
                </a:solidFill>
                <a:latin typeface="Arial"/>
                <a:ea typeface="Arial"/>
                <a:cs typeface="Arial"/>
                <a:sym typeface="Arial"/>
              </a:rPr>
              <a:t> If he made a noise, whatever was coming down the chimney would know he was there, and exactly where to find him. If he kept quiet, maybe it would think the room was empty and go away.</a:t>
            </a:r>
            <a:endParaRPr sz="1400" b="0">
              <a:solidFill>
                <a:srgbClr val="000000"/>
              </a:solidFill>
              <a:latin typeface="Arial"/>
              <a:ea typeface="Arial"/>
              <a:cs typeface="Arial"/>
              <a:sym typeface="Arial"/>
            </a:endParaRPr>
          </a:p>
          <a:p>
            <a:pPr marL="0" lvl="0" indent="0" algn="l" rtl="0">
              <a:spcBef>
                <a:spcPts val="0"/>
              </a:spcBef>
              <a:spcAft>
                <a:spcPts val="0"/>
              </a:spcAft>
              <a:buNone/>
            </a:pPr>
            <a:endParaRPr sz="1300" b="0">
              <a:solidFill>
                <a:srgbClr val="000000"/>
              </a:solidFill>
              <a:latin typeface="Arial"/>
              <a:ea typeface="Arial"/>
              <a:cs typeface="Arial"/>
              <a:sym typeface="Arial"/>
            </a:endParaRPr>
          </a:p>
        </p:txBody>
      </p:sp>
      <p:sp>
        <p:nvSpPr>
          <p:cNvPr id="117" name="Google Shape;117;p18"/>
          <p:cNvSpPr/>
          <p:nvPr/>
        </p:nvSpPr>
        <p:spPr>
          <a:xfrm>
            <a:off x="377375" y="97850"/>
            <a:ext cx="3242649" cy="778724"/>
          </a:xfrm>
          <a:prstGeom prst="rect">
            <a:avLst/>
          </a:prstGeom>
        </p:spPr>
        <p:txBody>
          <a:bodyPr>
            <a:prstTxWarp prst="textPlain">
              <a:avLst/>
            </a:prstTxWarp>
          </a:bodyPr>
          <a:lstStyle/>
          <a:p>
            <a:pPr lvl="0" algn="ctr"/>
            <a:r>
              <a:rPr b="0" i="0" dirty="0">
                <a:ln w="9525" cap="flat" cmpd="sng">
                  <a:solidFill>
                    <a:srgbClr val="0000FF"/>
                  </a:solidFill>
                  <a:prstDash val="solid"/>
                  <a:round/>
                  <a:headEnd type="none" w="sm" len="sm"/>
                  <a:tailEnd type="none" w="sm" len="sm"/>
                </a:ln>
                <a:solidFill>
                  <a:srgbClr val="00FF00"/>
                </a:solidFill>
                <a:latin typeface="+mj-lt"/>
              </a:rPr>
              <a:t>THRILLER</a:t>
            </a:r>
          </a:p>
        </p:txBody>
      </p:sp>
      <p:sp>
        <p:nvSpPr>
          <p:cNvPr id="118" name="Google Shape;118;p18"/>
          <p:cNvSpPr txBox="1"/>
          <p:nvPr/>
        </p:nvSpPr>
        <p:spPr>
          <a:xfrm>
            <a:off x="83925" y="933750"/>
            <a:ext cx="2641500" cy="561900"/>
          </a:xfrm>
          <a:prstGeom prst="rect">
            <a:avLst/>
          </a:prstGeom>
          <a:solidFill>
            <a:srgbClr val="00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Uncomfortable verbs: gives the story a very unhappy feeling. </a:t>
            </a:r>
            <a:endParaRPr sz="1300">
              <a:latin typeface="Nunito"/>
              <a:ea typeface="Nunito"/>
              <a:cs typeface="Nunito"/>
              <a:sym typeface="Nunito"/>
            </a:endParaRPr>
          </a:p>
        </p:txBody>
      </p:sp>
      <p:sp>
        <p:nvSpPr>
          <p:cNvPr id="119" name="Google Shape;119;p18"/>
          <p:cNvSpPr txBox="1"/>
          <p:nvPr/>
        </p:nvSpPr>
        <p:spPr>
          <a:xfrm>
            <a:off x="83925" y="1991613"/>
            <a:ext cx="2753400" cy="778800"/>
          </a:xfrm>
          <a:prstGeom prst="rect">
            <a:avLst/>
          </a:prstGeom>
          <a:solidFill>
            <a:srgbClr val="E69138"/>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Triple of verbs: character is acting quickly, but also doing very little. Makes the story appear tense. </a:t>
            </a:r>
            <a:endParaRPr sz="1300">
              <a:latin typeface="Nunito"/>
              <a:ea typeface="Nunito"/>
              <a:cs typeface="Nunito"/>
              <a:sym typeface="Nunito"/>
            </a:endParaRPr>
          </a:p>
        </p:txBody>
      </p:sp>
      <p:sp>
        <p:nvSpPr>
          <p:cNvPr id="120" name="Google Shape;120;p18"/>
          <p:cNvSpPr txBox="1"/>
          <p:nvPr/>
        </p:nvSpPr>
        <p:spPr>
          <a:xfrm>
            <a:off x="111825" y="4122425"/>
            <a:ext cx="2837400" cy="778800"/>
          </a:xfrm>
          <a:prstGeom prst="rect">
            <a:avLst/>
          </a:prstGeom>
          <a:solidFill>
            <a:srgbClr val="FF00FF"/>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Metaphor: shows how panicked Alex is. Makes his action appear rushed and desperate. He is scared.</a:t>
            </a:r>
            <a:endParaRPr sz="1300">
              <a:latin typeface="Nunito"/>
              <a:ea typeface="Nunito"/>
              <a:cs typeface="Nunito"/>
              <a:sym typeface="Nunito"/>
            </a:endParaRPr>
          </a:p>
        </p:txBody>
      </p:sp>
      <p:sp>
        <p:nvSpPr>
          <p:cNvPr id="121" name="Google Shape;121;p18"/>
          <p:cNvSpPr txBox="1"/>
          <p:nvPr/>
        </p:nvSpPr>
        <p:spPr>
          <a:xfrm>
            <a:off x="111825" y="2972125"/>
            <a:ext cx="2991000" cy="778800"/>
          </a:xfrm>
          <a:prstGeom prst="rect">
            <a:avLst/>
          </a:prstGeom>
          <a:solidFill>
            <a:srgbClr val="00FFFF"/>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Nunito"/>
                <a:ea typeface="Nunito"/>
                <a:cs typeface="Nunito"/>
                <a:sym typeface="Nunito"/>
              </a:rPr>
              <a:t>A voice in an unusual place, and without a specific body. This is supposed to be frightening. </a:t>
            </a:r>
            <a:endParaRPr sz="1300">
              <a:latin typeface="Nunito"/>
              <a:ea typeface="Nunito"/>
              <a:cs typeface="Nunito"/>
              <a:sym typeface="Nunito"/>
            </a:endParaRPr>
          </a:p>
        </p:txBody>
      </p:sp>
      <p:cxnSp>
        <p:nvCxnSpPr>
          <p:cNvPr id="122" name="Google Shape;122;p18"/>
          <p:cNvCxnSpPr>
            <a:stCxn id="118" idx="3"/>
          </p:cNvCxnSpPr>
          <p:nvPr/>
        </p:nvCxnSpPr>
        <p:spPr>
          <a:xfrm rot="10800000" flipH="1">
            <a:off x="2725425" y="936600"/>
            <a:ext cx="4640400" cy="278100"/>
          </a:xfrm>
          <a:prstGeom prst="straightConnector1">
            <a:avLst/>
          </a:prstGeom>
          <a:noFill/>
          <a:ln w="28575" cap="flat" cmpd="sng">
            <a:solidFill>
              <a:srgbClr val="000000"/>
            </a:solidFill>
            <a:prstDash val="solid"/>
            <a:round/>
            <a:headEnd type="none" w="med" len="med"/>
            <a:tailEnd type="triangle" w="med" len="med"/>
          </a:ln>
        </p:spPr>
      </p:cxnSp>
      <p:cxnSp>
        <p:nvCxnSpPr>
          <p:cNvPr id="123" name="Google Shape;123;p18"/>
          <p:cNvCxnSpPr>
            <a:stCxn id="118" idx="3"/>
          </p:cNvCxnSpPr>
          <p:nvPr/>
        </p:nvCxnSpPr>
        <p:spPr>
          <a:xfrm>
            <a:off x="2725425" y="1214700"/>
            <a:ext cx="1649400" cy="267000"/>
          </a:xfrm>
          <a:prstGeom prst="straightConnector1">
            <a:avLst/>
          </a:prstGeom>
          <a:noFill/>
          <a:ln w="28575" cap="flat" cmpd="sng">
            <a:solidFill>
              <a:srgbClr val="000000"/>
            </a:solidFill>
            <a:prstDash val="solid"/>
            <a:round/>
            <a:headEnd type="none" w="med" len="med"/>
            <a:tailEnd type="triangle" w="med" len="med"/>
          </a:ln>
        </p:spPr>
      </p:cxnSp>
      <p:cxnSp>
        <p:nvCxnSpPr>
          <p:cNvPr id="124" name="Google Shape;124;p18"/>
          <p:cNvCxnSpPr>
            <a:stCxn id="119" idx="3"/>
          </p:cNvCxnSpPr>
          <p:nvPr/>
        </p:nvCxnSpPr>
        <p:spPr>
          <a:xfrm rot="10800000" flipH="1">
            <a:off x="2837325" y="2236413"/>
            <a:ext cx="1607400" cy="144600"/>
          </a:xfrm>
          <a:prstGeom prst="straightConnector1">
            <a:avLst/>
          </a:prstGeom>
          <a:noFill/>
          <a:ln w="28575" cap="flat" cmpd="sng">
            <a:solidFill>
              <a:srgbClr val="000000"/>
            </a:solidFill>
            <a:prstDash val="solid"/>
            <a:round/>
            <a:headEnd type="none" w="med" len="med"/>
            <a:tailEnd type="triangle" w="med" len="med"/>
          </a:ln>
        </p:spPr>
      </p:cxnSp>
      <p:cxnSp>
        <p:nvCxnSpPr>
          <p:cNvPr id="125" name="Google Shape;125;p18"/>
          <p:cNvCxnSpPr>
            <a:stCxn id="120" idx="3"/>
          </p:cNvCxnSpPr>
          <p:nvPr/>
        </p:nvCxnSpPr>
        <p:spPr>
          <a:xfrm rot="10800000" flipH="1">
            <a:off x="2949225" y="3759725"/>
            <a:ext cx="1523400" cy="752100"/>
          </a:xfrm>
          <a:prstGeom prst="straightConnector1">
            <a:avLst/>
          </a:prstGeom>
          <a:noFill/>
          <a:ln w="28575" cap="flat" cmpd="sng">
            <a:solidFill>
              <a:srgbClr val="000000"/>
            </a:solidFill>
            <a:prstDash val="solid"/>
            <a:round/>
            <a:headEnd type="none" w="med" len="med"/>
            <a:tailEnd type="triangle" w="med" len="med"/>
          </a:ln>
        </p:spPr>
      </p:cxnSp>
      <p:cxnSp>
        <p:nvCxnSpPr>
          <p:cNvPr id="126" name="Google Shape;126;p18"/>
          <p:cNvCxnSpPr>
            <a:stCxn id="121" idx="3"/>
          </p:cNvCxnSpPr>
          <p:nvPr/>
        </p:nvCxnSpPr>
        <p:spPr>
          <a:xfrm rot="10800000" flipH="1">
            <a:off x="3102825" y="2851225"/>
            <a:ext cx="1272000" cy="510300"/>
          </a:xfrm>
          <a:prstGeom prst="straightConnector1">
            <a:avLst/>
          </a:prstGeom>
          <a:noFill/>
          <a:ln w="28575" cap="flat" cmpd="sng">
            <a:solidFill>
              <a:srgbClr val="000000"/>
            </a:solidFill>
            <a:prstDash val="solid"/>
            <a:round/>
            <a:headEnd type="none" w="med" len="med"/>
            <a:tailEnd type="triangle" w="med" len="med"/>
          </a:ln>
        </p:spPr>
      </p:cxnSp>
      <p:cxnSp>
        <p:nvCxnSpPr>
          <p:cNvPr id="127" name="Google Shape;127;p18"/>
          <p:cNvCxnSpPr>
            <a:stCxn id="118" idx="2"/>
          </p:cNvCxnSpPr>
          <p:nvPr/>
        </p:nvCxnSpPr>
        <p:spPr>
          <a:xfrm rot="-5400000" flipH="1">
            <a:off x="4336425" y="-1436100"/>
            <a:ext cx="391200" cy="6254700"/>
          </a:xfrm>
          <a:prstGeom prst="bentConnector2">
            <a:avLst/>
          </a:prstGeom>
          <a:noFill/>
          <a:ln w="28575" cap="flat" cmpd="sng">
            <a:solidFill>
              <a:srgbClr val="000000"/>
            </a:solidFill>
            <a:prstDash val="solid"/>
            <a:round/>
            <a:headEnd type="none" w="med" len="med"/>
            <a:tailEnd type="triangle" w="med" len="med"/>
          </a:ln>
        </p:spPr>
      </p:cxnSp>
    </p:spTree>
    <p:extLst>
      <p:ext uri="{BB962C8B-B14F-4D97-AF65-F5344CB8AC3E}">
        <p14:creationId xmlns:p14="http://schemas.microsoft.com/office/powerpoint/2010/main" val="326757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1000"/>
                                        <p:tgtEl>
                                          <p:spTgt spid="127"/>
                                        </p:tgtEl>
                                      </p:cBhvr>
                                    </p:animEffect>
                                  </p:childTnLst>
                                </p:cTn>
                              </p:par>
                              <p:par>
                                <p:cTn id="11" presetID="10"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1000"/>
                                        <p:tgtEl>
                                          <p:spTgt spid="123"/>
                                        </p:tgtEl>
                                      </p:cBhvr>
                                    </p:animEffect>
                                  </p:childTnLst>
                                </p:cTn>
                              </p:par>
                              <p:par>
                                <p:cTn id="14" presetID="10" presetClass="entr" presetSubtype="0" fill="hold"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fade">
                                      <p:cBhvr>
                                        <p:cTn id="16" dur="1000"/>
                                        <p:tgtEl>
                                          <p:spTgt spid="1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10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1000"/>
                                        <p:tgtEl>
                                          <p:spTgt spid="1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fade">
                                      <p:cBhvr>
                                        <p:cTn id="29" dur="1000"/>
                                        <p:tgtEl>
                                          <p:spTgt spid="121"/>
                                        </p:tgtEl>
                                      </p:cBhvr>
                                    </p:animEffect>
                                  </p:childTnLst>
                                </p:cTn>
                              </p:par>
                              <p:par>
                                <p:cTn id="30" presetID="10" presetClass="entr" presetSubtype="0"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1000"/>
                                        <p:tgtEl>
                                          <p:spTgt spid="1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1000"/>
                                        <p:tgtEl>
                                          <p:spTgt spid="120"/>
                                        </p:tgtEl>
                                      </p:cBhvr>
                                    </p:animEffect>
                                  </p:childTnLst>
                                </p:cTn>
                              </p:par>
                              <p:par>
                                <p:cTn id="38" presetID="10" presetClass="entr" presetSubtype="0" fill="hold" nodeType="with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2243</Words>
  <Application>Microsoft Office PowerPoint</Application>
  <PresentationFormat>On-screen Show (16:9)</PresentationFormat>
  <Paragraphs>165</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Nunito ExtraBold</vt:lpstr>
      <vt:lpstr>Amatic SC</vt:lpstr>
      <vt:lpstr>Source Code Pro</vt:lpstr>
      <vt:lpstr>Nunito</vt:lpstr>
      <vt:lpstr>Nunito SemiBold</vt:lpstr>
      <vt:lpstr>Comic Sans MS</vt:lpstr>
      <vt:lpstr>Lobster</vt:lpstr>
      <vt:lpstr>Beach Day</vt:lpstr>
      <vt:lpstr>Genre Writing</vt:lpstr>
      <vt:lpstr>PowerPoint Presentation</vt:lpstr>
      <vt:lpstr>How many different genres of literature can you think of?</vt:lpstr>
      <vt:lpstr>How many different genres of literature can you think of?</vt:lpstr>
      <vt:lpstr>ACTIVITY 1</vt:lpstr>
      <vt:lpstr>October arrived, spreading a damp chill over the grounds and into the castle. Madam Pomfrey, the nurse, was kept busy by a sudden spate of colds among the staff and students. Her Pepperup potion worked instantly, though it left the drinker smoking at the ears for several hours afterward. Ginny Weasley, who had been looking pale, was bullied into taking some by Percy. The steam pouring from under her vivid hair gave the impression that her whole head was on fire.   Raindrops the size of bullets thundered on the castle windows for days on end; the lake rose, the flower beds turned into muddy streams, and Hagrid's pumpkins swelled to the size of garden sheds. Oliver Wood's enthusiasm for regular training sessions, however, was not dampened, which was why Harry was to be found, late one stormy Saturday afternoon a few days before Halloween, returning to Gryffindor Tower, drenched to the skin and splattered with mud.   Even aside from the rain and wind it hadn't been a happy practice session. Fred and George, who had been spying on the Slytherin team, had seen for themselves the speed of those new Nimbus Two Thousand and Ones. They reported that the Slytherin team was no more than seven greenish blurs, shooting through the air like missiles. </vt:lpstr>
      <vt:lpstr>October arrived, spreading a damp chill over the grounds and into the castle. Madam Pomfrey, the nurse, was kept busy by a sudden spate of colds among the staff and students. Her Pepperup potion worked instantly, though it left the drinker smoking at the ears for several hours afterward. Ginny Weasley, who had been looking pale, was bullied into taking some by Percy. The steam pouring from under her vivid hair gave the impression that her whole head was on fire.   Raindrops the size of bullets thundered on the castle windows for days on end; the lake rose, the flower beds turned into muddy streams, and Hagrid's pumpkins swelled to the size of garden sheds. Oliver Wood's enthusiasm for regular training sessions, however, was not dampened, which was why Harry was to be found, late one stormy Saturday afternoon a few days before Halloween, returning to Gryffindor Tower, drenched to the skin and splattered with mud.   Even aside from the rain and wind it hadn't been a happy practice session. Fred and George, who had been spying on the Slytherin team, had seen for themselves the speed of those new Nimbus Two Thousand and Ones. They reported that the Slytherin team was no more than seven greenish blurs, shooting through the air like missiles. </vt:lpstr>
      <vt:lpstr>It was a cold night. The room was dark except for the light coming from the landing, through an open crack of door. Alex, curled up in bed, was just getting warm enough to drop off to sleep. Outside, a car door slammed and an alarm chirupped as it was set. Much closer, something slithered inside the chimney.  Alex's eyes opened and stayed alert. He stiffened into stillness, and waited, and listened.           Inside the chimney, a voice muttered, annoyed. Something scratched and slipped on the brickwork. Old dust and soot spattered into the grate.  Alex snatched a breath to shout, but then held it. If he made a noise, whatever was coming down the chimney would know he was there, and exactly where to find him. If he kept quiet, maybe it would think the room was empty and go away. </vt:lpstr>
      <vt:lpstr>It was a cold night. The room was dark except for the light coming from the landing, through an open crack of door. Alex, curled up in bed, was just getting warm enough to drop off to sleep. Outside, a car door slammed and an alarm chirupped as it was set. Much closer, something slithered inside the chimney.  Alex's eyes opened and stayed alert. He stiffened into stillness, and waited, and listened.           Inside the chimney, a voice muttered, annoyed. Something scratched and slipped on the brickwork. Old dust and soot spattered into the grate.  Alex snatched a breath to shout, but then held it. If he made a noise, whatever was coming down the chimney would know he was there, and exactly where to find him. If he kept quiet, maybe it would think the room was empty and go away. </vt:lpstr>
      <vt:lpstr>But very early in the morning poor Ogilvy, who had seen the shooting star and who was persuaded that a meteorite lay somewhere on the common between Horsell, Ottershaw, and Woking, rose early with the idea of finding it. Find it he did, soon after dawn, and not far from the sand-pits. An enormous hole had been made by the impact of the projectile, and the sand and gravel had been flung violently in every direction over the heath, forming heaps visible a mile and a half away. The heather was on fire eastward, and a thin blue smoke rose against the dawn. The Thing itself lay almost entirely buried in sand, amidst the scattered splinters of a fir tree it had shivered to fragments in its descent. The uncovered part had the appearance of a huge cylinder, caked over and its outline softened by a thick scaly dun-coloured incrustation. It had a diameter of about thirty yards. He approached the mass, surprised at the size and more so at the shape, since most meteorites are rounded more or less completely. It was, however, still so hot from its flight through the air as to forbid his near approach. A stirring noise within its cylinder he ascribed to the unequal cooling of its surface; for at that time it had not occurred to him that it might be hollow.</vt:lpstr>
      <vt:lpstr>But very early in the morning poor Ogilvy, who had seen the shooting star and who was persuaded that a meteorite lay somewhere on the common between Horsell, Ottershaw, and Woking, rose early with the idea of finding it. Find it he did, soon after dawn, and not far from the sand-pits. An enormous hole had been made by the impact of the projectile, and the sand and gravel had been flung violently in every direction over the heath, forming heaps visible a mile and a half away. The heather was on fire eastward, and a thin blue smoke rose against the dawn. The Thing itself lay almost entirely buried in sand, amidst the scattered splinters of a fir tree it had shivered to fragments in its descent. The uncovered part had the appearance of a huge cylinder, caked over and its outline softened by a thick scaly dun-coloured incrustation. It had a diameter of about thirty yards. He approached the mass, surprised at the size and more so at the shape, since most meteorites are rounded more or less completely. It was, however, still so hot from its flight through the air as to forbid his near approach. A stirring noise within its cylinder he ascribed to the unequal cooling of its surface; for at that time it had not occurred to him that it might be hollow.</vt:lpstr>
      <vt:lpstr>ACTIVITY 2</vt:lpstr>
      <vt:lpstr>2a) You are going to create a series of vocabulary clouds. Look at the first example and then have a go at creating your own using a word from the ‘Vocabulary Vault’.</vt:lpstr>
      <vt:lpstr>2a) You are going to create a series of vocabulary clouds. Look at the first example and then have a go at creating your own using a word from the ‘Vocabulary Vault’.</vt:lpstr>
      <vt:lpstr>2a) You are going to create a series of vocabulary clouds. Look at the first example and then have a go at creating your own using a word from the ‘Vocabulary Vault’.</vt:lpstr>
      <vt:lpstr>2b) Below are some examples of ambitious vocabulary with their definitions all muddled. Can you work out which word matches to which definition?</vt:lpstr>
      <vt:lpstr>2b) Below are some examples of ambitious vocabulary with their definitions all muddled. Can you work out which word matches to which definition?</vt:lpstr>
      <vt:lpstr>ACTIVITY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Genre Writing</dc:title>
  <dc:creator>LGregg1</dc:creator>
  <cp:lastModifiedBy>Lanette Cudbill</cp:lastModifiedBy>
  <cp:revision>3</cp:revision>
  <dcterms:modified xsi:type="dcterms:W3CDTF">2020-06-15T13:00:23Z</dcterms:modified>
</cp:coreProperties>
</file>